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7" r:id="rId2"/>
    <p:sldId id="262" r:id="rId3"/>
    <p:sldId id="285" r:id="rId4"/>
    <p:sldId id="284" r:id="rId5"/>
    <p:sldId id="339" r:id="rId6"/>
    <p:sldId id="275" r:id="rId7"/>
    <p:sldId id="320" r:id="rId8"/>
    <p:sldId id="328" r:id="rId9"/>
    <p:sldId id="331" r:id="rId10"/>
    <p:sldId id="338" r:id="rId11"/>
    <p:sldId id="324" r:id="rId12"/>
    <p:sldId id="332" r:id="rId13"/>
    <p:sldId id="308" r:id="rId14"/>
    <p:sldId id="278" r:id="rId15"/>
    <p:sldId id="335" r:id="rId16"/>
    <p:sldId id="341" r:id="rId17"/>
    <p:sldId id="362" r:id="rId18"/>
    <p:sldId id="298" r:id="rId19"/>
    <p:sldId id="299" r:id="rId20"/>
    <p:sldId id="296" r:id="rId21"/>
    <p:sldId id="301" r:id="rId22"/>
    <p:sldId id="300" r:id="rId23"/>
    <p:sldId id="303" r:id="rId24"/>
    <p:sldId id="317" r:id="rId25"/>
    <p:sldId id="363" r:id="rId26"/>
    <p:sldId id="364" r:id="rId27"/>
    <p:sldId id="319" r:id="rId28"/>
    <p:sldId id="365" r:id="rId29"/>
    <p:sldId id="375" r:id="rId30"/>
    <p:sldId id="376" r:id="rId31"/>
    <p:sldId id="366" r:id="rId32"/>
    <p:sldId id="371" r:id="rId33"/>
    <p:sldId id="370" r:id="rId34"/>
    <p:sldId id="358" r:id="rId35"/>
    <p:sldId id="351" r:id="rId36"/>
    <p:sldId id="372" r:id="rId37"/>
    <p:sldId id="373" r:id="rId38"/>
    <p:sldId id="374" r:id="rId39"/>
    <p:sldId id="377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65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54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10000"/>
    <a:srgbClr val="000000"/>
    <a:srgbClr val="FFA300"/>
    <a:srgbClr val="005E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316" autoAdjust="0"/>
    <p:restoredTop sz="95276" autoAdjust="0"/>
  </p:normalViewPr>
  <p:slideViewPr>
    <p:cSldViewPr snapToGrid="0" snapToObjects="1">
      <p:cViewPr varScale="1">
        <p:scale>
          <a:sx n="88" d="100"/>
          <a:sy n="88" d="100"/>
        </p:scale>
        <p:origin x="936" y="78"/>
      </p:cViewPr>
      <p:guideLst>
        <p:guide orient="horz" pos="2665"/>
        <p:guide orient="horz" pos="4032"/>
        <p:guide pos="54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7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12/1/2014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66334D-7A27-9F43-9EC7-CCD7CF254A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805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BA4E3A-D2E6-4947-B46E-18DB598EA3A1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0889F7-7C3B-BA40-BE46-7E19F6C058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837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Alvar Aalto (1898–1976) </a:t>
            </a:r>
            <a:endParaRPr lang="fi-FI" sz="1200" b="0" i="0" u="none" strike="noStrike" kern="1200" baseline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modernin arkkitehtuurin ja muotoilun edelläkävijä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Aalto-yliopiston alumni, Otaniemen asemakaavan ja Teknillisen korkeakoulun päärakennuksen luoja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perusti Artekin 1935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Massachusetts Institute of Technology (M.I.T.) professori 1946–1948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fi-FI" sz="1200" b="0" i="0" u="none" strike="noStrike" kern="1200" baseline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Suomen Akatemian jäsen ja esimies 1955-1968 </a:t>
            </a:r>
          </a:p>
          <a:p>
            <a:pPr marL="171450" indent="-171450">
              <a:buFont typeface="Arial" pitchFamily="34" charset="0"/>
              <a:buChar char="•"/>
            </a:pPr>
            <a:endParaRPr lang="fi-FI" sz="1200" b="0" i="0" u="none" strike="noStrike" kern="1200" baseline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smtClean="0"/>
              <a:t>(Kuva: </a:t>
            </a:r>
            <a:r>
              <a:rPr lang="fi-FI" sz="1200" b="0" smtClean="0"/>
              <a:t>Eva ja Pertti Ingervo, Alvar Aalto -museo)</a:t>
            </a:r>
            <a:endParaRPr lang="en-US" b="0" baseline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fi-FI" sz="1200" b="0" i="0" u="none" strike="noStrike" kern="1200" baseline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307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86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889F7-7C3B-BA40-BE46-7E19F6C05879}" type="slidenum">
              <a:rPr lang="fi-FI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8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solidFill>
                  <a:srgbClr val="69BE28"/>
                </a:solidFill>
                <a:latin typeface="Arial" charset="0"/>
                <a:ea typeface="ＭＳ Ｐゴシック" pitchFamily="34" charset="-128"/>
                <a:cs typeface="ＭＳ Ｐゴシック" pitchFamily="34" charset="-128"/>
                <a:sym typeface="Arial" charset="0"/>
              </a:rPr>
              <a:t>1. elokuuta 2012 lähtien: Taiteiden ja suunnittelun tohtoriohjelma</a:t>
            </a: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81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81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81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81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SzPct val="100000"/>
            </a:pPr>
            <a:fld id="{E97DADFF-5B36-445A-AFD9-159D28160FC7}" type="slidenum">
              <a:rPr lang="en-US" sz="1200" smtClean="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17</a:t>
            </a:fld>
            <a:endParaRPr lang="en-US" sz="1200" dirty="0" smtClean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5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rgbClr val="FFA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" y="0"/>
            <a:ext cx="293330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1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5" b="19167"/>
          <a:stretch/>
        </p:blipFill>
        <p:spPr>
          <a:xfrm>
            <a:off x="5200650" y="404664"/>
            <a:ext cx="3943350" cy="55435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72FF-DC7D-B64A-BEB0-188ECB96F750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5598246"/>
            <a:ext cx="2825594" cy="1196423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3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5" t="27666" r="-2" b="6354"/>
          <a:stretch>
            <a:fillRect/>
          </a:stretch>
        </p:blipFill>
        <p:spPr bwMode="auto">
          <a:xfrm>
            <a:off x="0" y="6105525"/>
            <a:ext cx="26082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fi-FI" noProof="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accent5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accent5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21418-DB4C-4F21-820D-12C9B0D8BCE3}" type="datetime1">
              <a:rPr lang="en-US"/>
              <a:pPr>
                <a:defRPr/>
              </a:pPr>
              <a:t>12/1/2014</a:t>
            </a:fld>
            <a:endParaRPr lang="fi-FI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55B1-5845-4166-BB3B-BC8436F5D20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973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489600"/>
            <a:ext cx="7988400" cy="108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fi-FI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EEDF-BCED-41D6-9DF9-36322087F4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12/1/2014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6145200"/>
            <a:ext cx="1537200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6145200"/>
            <a:ext cx="1702800" cy="381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950"/>
              </a:lnSpc>
              <a:spcBef>
                <a:spcPts val="0"/>
              </a:spcBef>
              <a:buNone/>
              <a:defRPr sz="950" b="1">
                <a:solidFill>
                  <a:schemeClr val="bg2"/>
                </a:solidFill>
              </a:defRPr>
            </a:lvl1pPr>
            <a:lvl2pPr marL="273050" indent="-103188">
              <a:defRPr lang="en-US" sz="9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3050" indent="-93663">
              <a:buFont typeface="Symbol" pitchFamily="18" charset="2"/>
              <a:buNone/>
              <a:defRPr sz="900"/>
            </a:lvl3pPr>
            <a:lvl4pPr marL="273050" indent="-93663">
              <a:defRPr sz="900"/>
            </a:lvl4pPr>
            <a:lvl5pPr marL="273050" indent="-93663">
              <a:buFont typeface="Symbol" pitchFamily="18" charset="2"/>
              <a:buChar char="-"/>
              <a:defRPr sz="900"/>
            </a:lvl5pPr>
            <a:lvl6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6pPr>
            <a:lvl7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7pPr>
            <a:lvl8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8pPr>
            <a:lvl9pPr marL="273600" indent="-93600">
              <a:spcBef>
                <a:spcPts val="300"/>
              </a:spcBef>
              <a:buFont typeface="Symbol" pitchFamily="18" charset="2"/>
              <a:buChar char="-"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3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" y="0"/>
            <a:ext cx="293330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9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" y="0"/>
            <a:ext cx="293591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2740334"/>
            <a:ext cx="7975385" cy="2636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A30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504997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0" y="2435535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FFA30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0" y="5884335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" y="0"/>
            <a:ext cx="293591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48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rgbClr val="FFA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8194"/>
            <a:ext cx="3273425" cy="11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9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621867" cy="622829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algn="l">
              <a:defRPr sz="2400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8194"/>
            <a:ext cx="3273425" cy="11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897466"/>
            <a:ext cx="5621867" cy="4412861"/>
          </a:xfrm>
          <a:prstGeom prst="rect">
            <a:avLst/>
          </a:prstGeom>
          <a:solidFill>
            <a:srgbClr val="FFFFFF"/>
          </a:solidFill>
        </p:spPr>
        <p:txBody>
          <a:bodyPr vert="horz" lIns="72000" tIns="72000" rIns="0" bIns="0"/>
          <a:lstStyle>
            <a:lvl1pPr>
              <a:spcAft>
                <a:spcPts val="600"/>
              </a:spcAft>
              <a:defRPr sz="1600">
                <a:solidFill>
                  <a:srgbClr val="000000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00000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rgbClr val="000000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rgbClr val="000000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9277"/>
            <a:ext cx="3273425" cy="119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FFA30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237600" indent="-212400">
              <a:buFont typeface="Arial"/>
              <a:buChar char="•"/>
              <a:defRPr sz="1600">
                <a:solidFill>
                  <a:srgbClr val="000000"/>
                </a:solidFill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solidFill>
                  <a:srgbClr val="000000"/>
                </a:solidFill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600" baseline="0">
                <a:solidFill>
                  <a:srgbClr val="000000"/>
                </a:solidFill>
                <a:latin typeface="Georgia"/>
              </a:defRPr>
            </a:lvl4pPr>
            <a:lvl5pPr marL="1087200" indent="-228600">
              <a:buFont typeface="Courier New"/>
              <a:buChar char="o"/>
              <a:defRPr sz="16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 err="1"/>
              <a:t>Second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 err="1"/>
              <a:t>Third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CF071-0423-C747-9208-A911A9CC36B7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112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Laitoksen nimi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FE99AFB-C850-8646-A1A4-7C2BD13BA2FB}" type="datetime1">
              <a:rPr lang="fi-FI" smtClean="0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DB13D-24FD-0641-8100-A6CD964B88B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808559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200"/>
              </a:spcAft>
              <a:buNone/>
              <a:defRPr sz="1600" b="1">
                <a:solidFill>
                  <a:srgbClr val="000000"/>
                </a:solidFill>
                <a:latin typeface="+mj-lt"/>
              </a:defRPr>
            </a:lvl1pPr>
            <a:lvl2pPr marL="237600" indent="-212400">
              <a:buFont typeface="Arial"/>
              <a:buChar char="•"/>
              <a:defRPr sz="1600">
                <a:solidFill>
                  <a:srgbClr val="000000"/>
                </a:solidFill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solidFill>
                  <a:srgbClr val="000000"/>
                </a:solidFill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600" baseline="0">
                <a:solidFill>
                  <a:srgbClr val="000000"/>
                </a:solidFill>
                <a:latin typeface="Georgia"/>
              </a:defRPr>
            </a:lvl4pPr>
            <a:lvl5pPr marL="1087200" indent="-228600">
              <a:buFont typeface="Courier New"/>
              <a:buChar char="o"/>
              <a:defRPr sz="16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 err="1"/>
              <a:t>Second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 err="1"/>
              <a:t>Third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FFA30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9277"/>
            <a:ext cx="3273425" cy="119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8085599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FFA30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solidFill>
                  <a:srgbClr val="000000"/>
                </a:solidFill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solidFill>
                  <a:srgbClr val="000000"/>
                </a:solidFill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solidFill>
                  <a:srgbClr val="000000"/>
                </a:solidFill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solidFill>
                  <a:srgbClr val="000000"/>
                </a:solidFill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1" y="1685675"/>
            <a:ext cx="3988079" cy="38315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solidFill>
                  <a:srgbClr val="000000"/>
                </a:solidFill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solidFill>
                  <a:srgbClr val="000000"/>
                </a:solidFill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solidFill>
                  <a:srgbClr val="000000"/>
                </a:solidFill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solidFill>
                  <a:srgbClr val="000000"/>
                </a:solidFill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A529-B7B8-0043-99B1-E74886144C72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9277"/>
            <a:ext cx="3273425" cy="119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61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5953125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6111875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E99AFB-C850-8646-A1A4-7C2BD13BA2FB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6297613"/>
            <a:ext cx="3619500" cy="1619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4" r:id="rId2"/>
    <p:sldLayoutId id="2147484797" r:id="rId3"/>
    <p:sldLayoutId id="2147484800" r:id="rId4"/>
    <p:sldLayoutId id="2147484803" r:id="rId5"/>
    <p:sldLayoutId id="2147484817" r:id="rId6"/>
    <p:sldLayoutId id="2147484806" r:id="rId7"/>
    <p:sldLayoutId id="2147484816" r:id="rId8"/>
    <p:sldLayoutId id="2147484809" r:id="rId9"/>
    <p:sldLayoutId id="2147484812" r:id="rId10"/>
    <p:sldLayoutId id="2147484813" r:id="rId11"/>
    <p:sldLayoutId id="214748481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33808" y="736600"/>
            <a:ext cx="5905392" cy="1854200"/>
          </a:xfrm>
        </p:spPr>
        <p:txBody>
          <a:bodyPr/>
          <a:lstStyle/>
          <a:p>
            <a:r>
              <a:rPr lang="fi-FI" sz="5500" dirty="0"/>
              <a:t>Maailma </a:t>
            </a:r>
            <a:br>
              <a:rPr lang="fi-FI" sz="5500" dirty="0"/>
            </a:br>
            <a:r>
              <a:rPr lang="fi-FI" sz="5500" dirty="0"/>
              <a:t>uusin silmin</a:t>
            </a:r>
            <a:r>
              <a:rPr lang="fi-FI" sz="5500" dirty="0" smtClean="0"/>
              <a:t>.</a:t>
            </a:r>
            <a:br>
              <a:rPr lang="fi-FI" sz="5500" dirty="0" smtClean="0"/>
            </a:br>
            <a:r>
              <a:rPr lang="fi-FI" sz="5500" dirty="0" smtClean="0"/>
              <a:t> </a:t>
            </a:r>
            <a:endParaRPr lang="fi-FI" sz="55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F2194C7-FC65-A549-BB43-D08A69BC957B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2A262-73F1-9942-AAD6-914D3B8C29C9}" type="slidenum">
              <a:rPr lang="fi-FI"/>
              <a:pPr>
                <a:defRPr/>
              </a:pPr>
              <a:t>10</a:t>
            </a:fld>
            <a:endParaRPr lang="fi-FI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40001" y="1576798"/>
            <a:ext cx="5589866" cy="50360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Opiskelijoistamme tulee taiteen</a:t>
            </a:r>
            <a:r>
              <a:rPr lang="fi-FI" b="0" dirty="0">
                <a:cs typeface="Arial" charset="0"/>
              </a:rPr>
              <a:t>, muotoilun ja arkkitehtuurin </a:t>
            </a:r>
            <a:r>
              <a:rPr lang="fi-FI" dirty="0" smtClean="0">
                <a:cs typeface="Arial" charset="0"/>
              </a:rPr>
              <a:t>uudistajia</a:t>
            </a:r>
            <a:r>
              <a:rPr lang="fi-FI" b="0" dirty="0" smtClean="0">
                <a:cs typeface="Arial" charset="0"/>
              </a:rPr>
              <a:t> ja ammattilaisia, </a:t>
            </a:r>
            <a:r>
              <a:rPr lang="fi-FI" b="0" dirty="0">
                <a:cs typeface="Arial" charset="0"/>
              </a:rPr>
              <a:t>joilla on vahvat taiteelliset </a:t>
            </a:r>
            <a:r>
              <a:rPr lang="fi-FI" b="0" dirty="0" smtClean="0">
                <a:cs typeface="Arial" charset="0"/>
              </a:rPr>
              <a:t>ja </a:t>
            </a:r>
            <a:r>
              <a:rPr lang="fi-FI" b="0" dirty="0">
                <a:cs typeface="Arial" charset="0"/>
              </a:rPr>
              <a:t>tekniset taidot. </a:t>
            </a:r>
            <a:endParaRPr lang="fi-FI" b="0" dirty="0" smtClean="0"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Toimintamme </a:t>
            </a:r>
            <a:r>
              <a:rPr lang="fi-FI" b="0" dirty="0">
                <a:cs typeface="Arial" charset="0"/>
              </a:rPr>
              <a:t>perustuu </a:t>
            </a:r>
            <a:r>
              <a:rPr lang="fi-FI" dirty="0">
                <a:cs typeface="Arial" charset="0"/>
              </a:rPr>
              <a:t>monitieteiseen ja </a:t>
            </a:r>
            <a:r>
              <a:rPr lang="fi-FI" dirty="0" smtClean="0">
                <a:cs typeface="Arial" charset="0"/>
              </a:rPr>
              <a:t>kansainväliseen </a:t>
            </a:r>
            <a:r>
              <a:rPr lang="fi-FI" b="0" dirty="0" smtClean="0">
                <a:cs typeface="Arial" charset="0"/>
              </a:rPr>
              <a:t>opetukseen ja tutkimukseen, ja olemme </a:t>
            </a:r>
            <a:r>
              <a:rPr lang="fi-FI" dirty="0">
                <a:cs typeface="Arial" charset="0"/>
              </a:rPr>
              <a:t>edelläkävijöitä</a:t>
            </a:r>
            <a:r>
              <a:rPr lang="fi-FI" b="0" dirty="0">
                <a:cs typeface="Arial" charset="0"/>
              </a:rPr>
              <a:t> </a:t>
            </a:r>
            <a:r>
              <a:rPr lang="fi-FI" b="0" dirty="0" smtClean="0">
                <a:cs typeface="Arial" charset="0"/>
              </a:rPr>
              <a:t>taiteellisessa toiminnassamme.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Olemme kansainvälisesti </a:t>
            </a:r>
            <a:r>
              <a:rPr lang="fi-FI" dirty="0" smtClean="0">
                <a:cs typeface="Arial" charset="0"/>
              </a:rPr>
              <a:t>tavoiteltu opiskelupaikka </a:t>
            </a:r>
            <a:r>
              <a:rPr lang="fi-FI" b="0" dirty="0" smtClean="0">
                <a:cs typeface="Arial" charset="0"/>
              </a:rPr>
              <a:t>ja haluttu kumppani.</a:t>
            </a:r>
            <a:endParaRPr lang="fi-FI" b="0" dirty="0" smtClean="0">
              <a:solidFill>
                <a:schemeClr val="accent2"/>
              </a:solidFill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Koulumme on aktiivinen </a:t>
            </a:r>
            <a:r>
              <a:rPr lang="fi-FI" dirty="0">
                <a:cs typeface="Arial" charset="0"/>
              </a:rPr>
              <a:t>yhteiskunnallinen </a:t>
            </a:r>
            <a:r>
              <a:rPr lang="fi-FI" dirty="0" smtClean="0">
                <a:cs typeface="Arial" charset="0"/>
              </a:rPr>
              <a:t>keskustelija </a:t>
            </a:r>
            <a:r>
              <a:rPr lang="fi-FI" b="0" dirty="0" smtClean="0">
                <a:cs typeface="Arial" charset="0"/>
              </a:rPr>
              <a:t>ja </a:t>
            </a:r>
            <a:r>
              <a:rPr lang="fi-FI" dirty="0" smtClean="0">
                <a:cs typeface="Arial" charset="0"/>
              </a:rPr>
              <a:t>vaikuttaja </a:t>
            </a:r>
            <a:r>
              <a:rPr lang="fi-FI" b="0" dirty="0" smtClean="0">
                <a:cs typeface="Arial" charset="0"/>
              </a:rPr>
              <a:t>kulttuurin kentällä. </a:t>
            </a:r>
          </a:p>
          <a:p>
            <a:endParaRPr lang="fi-FI" b="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Tavoitteemme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8907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mtClean="0"/>
              <a:t>Tuloksiamme </a:t>
            </a:r>
            <a:endParaRPr lang="fi-FI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6503757" y="783166"/>
            <a:ext cx="2330199" cy="1930400"/>
          </a:xfrm>
        </p:spPr>
        <p:txBody>
          <a:bodyPr/>
          <a:lstStyle/>
          <a:p>
            <a:r>
              <a:rPr lang="fi-FI" b="0" i="1" smtClean="0">
                <a:solidFill>
                  <a:srgbClr val="010000"/>
                </a:solidFill>
                <a:latin typeface="Georgia" charset="0"/>
                <a:ea typeface="ＭＳ Ｐゴシック" charset="-128"/>
                <a:cs typeface="Arial" charset="0"/>
                <a:sym typeface="Arial" charset="0"/>
              </a:rPr>
              <a:t>Olemme kansainvälinen yhteisö, josta valmistuneista 75 prosenttia työllistyy valmistumisensa jälkeen.</a:t>
            </a:r>
          </a:p>
          <a:p>
            <a:endParaRPr lang="en-US" b="0">
              <a:solidFill>
                <a:srgbClr val="01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>
          <a:xfrm>
            <a:off x="4940300" y="6124575"/>
            <a:ext cx="3619500" cy="185738"/>
          </a:xfrm>
        </p:spPr>
        <p:txBody>
          <a:bodyPr/>
          <a:lstStyle/>
          <a:p>
            <a:fld id="{CEECF071-0423-C747-9208-A911A9CC36B7}" type="datetime1">
              <a:rPr lang="fi-FI" smtClean="0"/>
              <a:pPr/>
              <a:t>1.12.2014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940300" y="6310313"/>
            <a:ext cx="3619500" cy="161925"/>
          </a:xfrm>
        </p:spPr>
        <p:txBody>
          <a:bodyPr/>
          <a:lstStyle/>
          <a:p>
            <a:fld id="{1C07628F-9402-FB47-93B5-FC3C3BFEEBE0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540001" y="1164048"/>
            <a:ext cx="4621901" cy="774700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>
                <a:latin typeface="Georgia"/>
                <a:cs typeface="Georgia"/>
              </a:rPr>
              <a:t>Yhteensä </a:t>
            </a:r>
            <a:r>
              <a:rPr lang="fi-FI" sz="1600" i="1" smtClean="0">
                <a:latin typeface="Georgia"/>
                <a:cs typeface="Georgia"/>
              </a:rPr>
              <a:t>valmistunut yli 100 taiteen </a:t>
            </a:r>
            <a:r>
              <a:rPr lang="fi-FI" sz="1600" i="1" dirty="0" smtClean="0">
                <a:latin typeface="Georgia"/>
                <a:cs typeface="Georgia"/>
              </a:rPr>
              <a:t>tohtoria</a:t>
            </a:r>
            <a:endParaRPr lang="fi-FI" sz="1600" i="1" dirty="0"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356" y="2017555"/>
            <a:ext cx="4621901" cy="789145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>
                <a:latin typeface="Georgia"/>
                <a:cs typeface="Georgia"/>
              </a:rPr>
              <a:t>Vuonna </a:t>
            </a:r>
            <a:r>
              <a:rPr lang="fi-FI" sz="1600" i="1" smtClean="0">
                <a:latin typeface="Georgia"/>
                <a:cs typeface="Georgia"/>
              </a:rPr>
              <a:t>2012 Valmistui </a:t>
            </a:r>
            <a:r>
              <a:rPr lang="fi-FI" sz="1600" i="1" dirty="0" smtClean="0">
                <a:latin typeface="Georgia"/>
                <a:cs typeface="Georgia"/>
              </a:rPr>
              <a:t>12 </a:t>
            </a:r>
            <a:r>
              <a:rPr lang="fi-FI" sz="1600" i="1" dirty="0">
                <a:latin typeface="Georgia"/>
                <a:cs typeface="Georgia"/>
              </a:rPr>
              <a:t>taiteen </a:t>
            </a:r>
            <a:r>
              <a:rPr lang="fi-FI" sz="1600" i="1" dirty="0" smtClean="0">
                <a:latin typeface="Georgia"/>
                <a:cs typeface="Georgia"/>
              </a:rPr>
              <a:t>tohtoria</a:t>
            </a:r>
            <a:endParaRPr lang="fi-FI" sz="1600" i="1" dirty="0">
              <a:latin typeface="Georgia"/>
              <a:cs typeface="Georg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9349" y="2882900"/>
            <a:ext cx="4621901" cy="749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>
                <a:latin typeface="Georgia"/>
                <a:cs typeface="Georgia"/>
              </a:rPr>
              <a:t>Vuonna 2012 </a:t>
            </a:r>
            <a:r>
              <a:rPr lang="fi-FI" sz="1600" i="1" smtClean="0">
                <a:latin typeface="Georgia"/>
                <a:cs typeface="Georgia"/>
              </a:rPr>
              <a:t>valmistui 199 taiteen </a:t>
            </a:r>
            <a:r>
              <a:rPr lang="fi-FI" sz="1600" i="1" dirty="0" smtClean="0">
                <a:latin typeface="Georgia"/>
                <a:cs typeface="Georgia"/>
              </a:rPr>
              <a:t>maisteria</a:t>
            </a:r>
            <a:endParaRPr lang="fi-FI" sz="1600" i="1" dirty="0">
              <a:latin typeface="Georgia"/>
              <a:cs typeface="Georg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1356" y="3717740"/>
            <a:ext cx="4621901" cy="801781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smtClean="0">
                <a:latin typeface="Georgia"/>
                <a:cs typeface="Georgia"/>
              </a:rPr>
              <a:t>Meillä on </a:t>
            </a:r>
            <a:r>
              <a:rPr lang="fi-FI" sz="1600" i="1" smtClean="0">
                <a:latin typeface="Georgia"/>
                <a:cs typeface="Georgia"/>
              </a:rPr>
              <a:t>opiskelijoita 32 </a:t>
            </a:r>
            <a:r>
              <a:rPr lang="fi-FI" sz="1600" i="1" dirty="0" smtClean="0">
                <a:latin typeface="Georgia"/>
                <a:cs typeface="Georgia"/>
              </a:rPr>
              <a:t>maasta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0001" y="4597401"/>
            <a:ext cx="4602122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smtClean="0">
                <a:latin typeface="Georgia"/>
                <a:cs typeface="Georgia"/>
              </a:rPr>
              <a:t>Opiskelijoista 19 prosenttia on </a:t>
            </a:r>
            <a:r>
              <a:rPr lang="fi-FI" sz="1600" i="1" dirty="0" smtClean="0">
                <a:latin typeface="Georgia"/>
                <a:cs typeface="Georgia"/>
              </a:rPr>
              <a:t>ulkomailta</a:t>
            </a:r>
            <a:endParaRPr lang="fi-FI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381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lumnihaastattelu_Lotta-Nieminen_Portrait_Osma-Harvilahti.jpg"/>
          <p:cNvPicPr>
            <a:picLocks noChangeAspect="1"/>
          </p:cNvPicPr>
          <p:nvPr/>
        </p:nvPicPr>
        <p:blipFill>
          <a:blip r:embed="rId2"/>
          <a:srcRect l="35711" t="50975" r="31659" b="11149"/>
          <a:stretch>
            <a:fillRect/>
          </a:stretch>
        </p:blipFill>
        <p:spPr>
          <a:xfrm>
            <a:off x="269175" y="3352904"/>
            <a:ext cx="2602402" cy="1863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Alumnejamme</a:t>
            </a:r>
            <a:r>
              <a:rPr lang="fi-FI" dirty="0"/>
              <a:t> 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AutoShape 4" descr="data:image/jpeg;base64,/9j/4AAQSkZJRgABAQAAAQABAAD/2wCEAAkGBwgHBgkIBwgKCgkLDRYPDQwMDRsUFRAWIB0iIiAdHx8kKDQsJCYxJx8fLT0tMTU3Ojo6Iys/RD84QzQ5OjcBCgoKDQwNGg8PGjclHyU3Nzc3Nzc3Nzc3Nzc3Nzc3Nzc3Nzc3Nzc3Nzc3Nzc3Nzc3Nzc3Nzc3Nzc3Nzc3Nzc3N//AABEIAFAAeAMBIgACEQEDEQH/xAAcAAABBAMBAAAAAAAAAAAAAAAABAUGBwECCAP/xAA6EAACAQMCAwUECAUFAQAAAAABAgMABBEFBhIhMQcTQVGBFDJhcSJSYnKCkbHBFSNDofBCksLR4Qj/xAAZAQEAAwEBAAAAAAAAAAAAAAAAAQIDBAX/xAAfEQACAwACAwEBAAAAAAAAAAAAAQIDESExBBIyYRP/2gAMAwEAAhEDEQA/ALxooooAooooAooooArBGRWawelAR7eGtjb+lG7WOOSVnCRo7YyT4/HAGaqibe2rT3K3CHjkDnDRxc1IxlcfV54pf2tajJc7mgtEdlggQRsM8ixOSf7gU77bs4I7JDHGqsVxyFct1ri+Ds8bx1ZujVpHaXqE98i30KJCHCSqUwRn9KtOEpNGskRDIwypHiKqveemRNau6R8MxGCyjmfH/PnT/wBkmpy3em3FlOSTaMFjyeYXyx8KvTb7lPJo/k8J9HHmlAjGKxEtetbnMJZ4+XSsUokXiWigN6KKKAKK0mlSCJ5ZWCRoCzMxwAB41BbvtE7u4cW+niSEHCs8vCWHnjHKgJ7RUBTtKiz/ADdLcD7E4b9QKX2faFo1xIqTLc22TjikQFR6qTTRhL6xXnbzxXMKzW8qSxMMq6MCD8iK9PCgOft/QznedwnCGWOUM3y5E/tT9bDVYI4ZrW5VYUUHCj9aX9qG0NXvNSbWtE95ITx8BBboQfonqMYqP6ZcyXllHFGc5UHu3yPAc65Lk+z0fDlF7Fi7V1vb27lJuX7lAPoHpggH/unLsYCINUjK4kEijy5AGo9dC4trh++yvEAoUMWLeQyaszZe3F2/ZsWfinuArS/A+WfHr1q1KelfN9ekShOlbVqh5VtXScAUUUUAUUUUBEO0e/eDTYbOM4NwxL/dXw/Mj8qrF+Zqwe0q2k9nh1HiBhgBSVfEAnkw/f8A8qBFQQCpBB6EVXdLpHhw5rUrXuVxWpFQy2HvpOtajok3eafcFVJy0Tc0f5j9xg1Lp+1qxs9PWa70q+eccpFt+FlX45JBx6VBXWk8keaj2IcRHurtV3Br4ntopk03TZgUaKBQXMZ5EM559PLFTrcO3pIu71C2Vo0XhRzHyKn3cj4cunnVZazt0XCPJYhUlI5p0Vvl5Guhre3Gr7ZtZYwQ1zbxzcJ+sQGIPrSaUkK5OEiAaTok99dNdXMklwsCceJMdeo8B5ftUU292ta3obpZXcUOoWEDd2gccMqoDgAOORwPMH51eFlp0Nlp/EYwJZkxIfHGOlcoXZDXUzDoZGI/M1NcfVC6fvM6V252nbW1opGt/wCxXDEKIL0d2xJ6AH3T6GpvXFrc1Iz1rrraV+2pba0q8cMGns4pDx9SSo51cyHiiiihIUUUUA2a7pkeqafNaSEqJByYdQfA1TWo6febfvGtriMmLOcDy+sn7j/DezDIpm13SLbV7YwXKZ+o495D5isJwe7Hs2rksyXRUQZJUDxsGU9CKwRUd3XcT7R3O1tBd217A6BpYopAeFsnkwHutjHXqMU8aVqlpqsHeWsmWHvxtyZPmKuta5I1biPZlrRlpQy1oVqMJErLVo9mupNdaMbOUsZLR+EH7B5r/wAh6Cq1K1K+zSfutbuIScLLb59Qwx+poQyxdVk7m0lm7ssI42Y8wMYFcsbP0CLcV2Y73V7PS7aJA81xdOBnPgoJGT18eVdJ7+vTYbN1i5BHEllKFP2iuB/ciuT2xy6cq0RmxdremjSroQLqNhfggnvLGbvFHPxOOvw510b2R3Cz7A0fE5mMcTRsSeakMRw+gwPkBXL5POrl/wDnaaQya5CZT3YEDiPPieMFv7AegqSpeQorC9KKEma0lljhjaWaRY40GWdzgAfE0x67qOrxXC2ulWcI41z7XOS4B8liXmxHL3ig59TTWm1rjUZluNane8kByvt2JET7kC4jU+RPE3xqjsSeFlFiq43jFcBxt6zk1ML712WENonzmbk34A1Mz2mp6/n+I3lxfRNy9k0wtaWg+DTH+ZJ+EgfCpfDo1mjLJOGupF91rg8XD91fdX0ApeWAqvL/AAnhfpWu5+z/AEQ7bnudUdraKxie4jS0RUjt8c2CqAC2cYyeZqv9ubBv5tt224rBC88oLcCMQ4XzHPB+Xwqz+1C8eey03QbY5l1S7AcA/wBKNgx9C3AvqaX7DxbbN0yNjkpEQf8Ac1HFPjSybXJUtvqphPd6ivAQeEy4xg/aHh8/0p0BR1DoyspGQQcg1N937X0zckbFwba6x9G4iHM/eH+qqd3Do24NmpIwkPsrNhZ4sNGSemQfdNEpr65DnF9ElmeOKNnkdUQDJZjgCmjSN8waZuvTZrZibOOcLdSnkGjb6LY+AzxfhFQG7vbu/bivbmSXHRWPIenSvLPn0rTDNyOhu3zWY7PaUWmo/wDO1CZeQP8ATQhifzCj1rntgwXPA2PPBxThru4NS13+HrqMxkFjbLbQnx4Qep82PLJ8cCnO3sdGln47nWLhZZWPK3j5jn051EpKJaFbn0RfP0qn/YtrM2l71t7VEMkWpL7PIvFjB95W9MEfiNanYdo7JJJqUsEDKQGFsGYnqDjiHhjp5Ur7L9Akh7Rgkrq6aUrTNKnuvxLhMfMPxelVhbGfyybaLKvtHSC+7RSVLpeCitDM/9k="/>
          <p:cNvSpPr>
            <a:spLocks noChangeAspect="1" noChangeArrowheads="1"/>
          </p:cNvSpPr>
          <p:nvPr/>
        </p:nvSpPr>
        <p:spPr bwMode="auto">
          <a:xfrm>
            <a:off x="0" y="-365125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1" name="TextBox 2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909676" y="4630799"/>
            <a:ext cx="1295400" cy="58593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prstClr val="white"/>
                </a:solidFill>
              </a:rPr>
              <a:t>Satu Maaranen</a:t>
            </a:r>
          </a:p>
          <a:p>
            <a:pPr eaLnBrk="1" hangingPunct="1"/>
            <a:r>
              <a:rPr lang="fi-FI" sz="1200" i="1" dirty="0" smtClean="0">
                <a:solidFill>
                  <a:prstClr val="white"/>
                </a:solidFill>
                <a:latin typeface="Georgia" pitchFamily="18" charset="0"/>
              </a:rPr>
              <a:t>vaatetus</a:t>
            </a:r>
          </a:p>
          <a:p>
            <a:pPr eaLnBrk="1" hangingPunct="1"/>
            <a:endParaRPr lang="fi-FI" sz="1200" i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2" name="TextBox 2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241800" y="4630799"/>
            <a:ext cx="1371600" cy="58593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1200" b="1" dirty="0" smtClean="0">
                <a:solidFill>
                  <a:srgbClr val="FFFFFF"/>
                </a:solidFill>
              </a:rPr>
              <a:t>Tuuli </a:t>
            </a:r>
            <a:r>
              <a:rPr lang="fi-FI" sz="1200" b="1" dirty="0" err="1" smtClean="0">
                <a:solidFill>
                  <a:srgbClr val="FFFFFF"/>
                </a:solidFill>
              </a:rPr>
              <a:t>Petäjä-Siren</a:t>
            </a:r>
            <a:endParaRPr lang="fi-FI" sz="1200" b="1" dirty="0" smtClean="0">
              <a:solidFill>
                <a:srgbClr val="FFFFFF"/>
              </a:solidFill>
            </a:endParaRPr>
          </a:p>
          <a:p>
            <a:r>
              <a:rPr lang="fi-FI" sz="1200" i="1" dirty="0" smtClean="0">
                <a:solidFill>
                  <a:srgbClr val="FFFFFF"/>
                </a:solidFill>
                <a:latin typeface="Georgia"/>
                <a:cs typeface="Georgia"/>
              </a:rPr>
              <a:t>arkkitehtuuri</a:t>
            </a:r>
            <a:endParaRPr lang="fi-FI" sz="1200" i="1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23" name="Text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638800" y="4630799"/>
            <a:ext cx="1663700" cy="58593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1200" b="1" dirty="0" smtClean="0">
                <a:solidFill>
                  <a:srgbClr val="FFFFFF"/>
                </a:solidFill>
              </a:rPr>
              <a:t>Joakim </a:t>
            </a:r>
            <a:r>
              <a:rPr lang="fi-FI" sz="1200" b="1" dirty="0" err="1" smtClean="0">
                <a:solidFill>
                  <a:srgbClr val="FFFFFF"/>
                </a:solidFill>
              </a:rPr>
              <a:t>Eskildsen</a:t>
            </a:r>
            <a:endParaRPr lang="fi-FI" sz="1200" b="1" dirty="0" smtClean="0">
              <a:solidFill>
                <a:srgbClr val="FFFFFF"/>
              </a:solidFill>
            </a:endParaRPr>
          </a:p>
          <a:p>
            <a:r>
              <a:rPr lang="fi-FI" sz="1200" i="1" dirty="0" smtClean="0">
                <a:solidFill>
                  <a:srgbClr val="FFFFFF"/>
                </a:solidFill>
                <a:latin typeface="Georgia"/>
                <a:cs typeface="Georgia"/>
              </a:rPr>
              <a:t>valokuva</a:t>
            </a:r>
            <a:endParaRPr lang="fi-FI" sz="1200" i="1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24" name="TextBox 2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143000" y="4630801"/>
            <a:ext cx="1728576" cy="5859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1200" b="1" dirty="0" smtClean="0">
                <a:solidFill>
                  <a:srgbClr val="FFFFFF"/>
                </a:solidFill>
              </a:rPr>
              <a:t>Lotta Nieminen</a:t>
            </a:r>
          </a:p>
          <a:p>
            <a:r>
              <a:rPr lang="fi-FI" sz="1200" i="1" dirty="0" smtClean="0">
                <a:solidFill>
                  <a:srgbClr val="FFFFFF"/>
                </a:solidFill>
                <a:latin typeface="Georgia"/>
                <a:cs typeface="Georgia"/>
              </a:rPr>
              <a:t>graafinen suunnittelu</a:t>
            </a:r>
            <a:endParaRPr lang="fi-FI" sz="1200" i="1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pic>
        <p:nvPicPr>
          <p:cNvPr id="26" name="Picture 25" descr="SatuMaaranen.jpg"/>
          <p:cNvPicPr>
            <a:picLocks noChangeAspect="1"/>
          </p:cNvPicPr>
          <p:nvPr/>
        </p:nvPicPr>
        <p:blipFill>
          <a:blip r:embed="rId3"/>
          <a:srcRect l="17650" r="6998"/>
          <a:stretch>
            <a:fillRect/>
          </a:stretch>
        </p:blipFill>
        <p:spPr>
          <a:xfrm>
            <a:off x="2909677" y="1316098"/>
            <a:ext cx="1295399" cy="3314701"/>
          </a:xfrm>
          <a:prstGeom prst="rect">
            <a:avLst/>
          </a:prstGeom>
        </p:spPr>
      </p:pic>
      <p:pic>
        <p:nvPicPr>
          <p:cNvPr id="27" name="Picture 26" descr="xiaoyong-chinese-designer-designer-chinois.jpg"/>
          <p:cNvPicPr>
            <a:picLocks noChangeAspect="1"/>
          </p:cNvPicPr>
          <p:nvPr/>
        </p:nvPicPr>
        <p:blipFill>
          <a:blip r:embed="rId4"/>
          <a:srcRect l="44703" r="28664"/>
          <a:stretch>
            <a:fillRect/>
          </a:stretch>
        </p:blipFill>
        <p:spPr>
          <a:xfrm>
            <a:off x="7327900" y="1316099"/>
            <a:ext cx="1569850" cy="3314702"/>
          </a:xfrm>
          <a:prstGeom prst="rect">
            <a:avLst/>
          </a:prstGeom>
        </p:spPr>
      </p:pic>
      <p:pic>
        <p:nvPicPr>
          <p:cNvPr id="28" name="Picture 27" descr="Joakim_Eskildsen_72dpi.jpeg"/>
          <p:cNvPicPr>
            <a:picLocks noChangeAspect="1"/>
          </p:cNvPicPr>
          <p:nvPr/>
        </p:nvPicPr>
        <p:blipFill>
          <a:blip r:embed="rId5"/>
          <a:srcRect l="15629" r="23418"/>
          <a:stretch>
            <a:fillRect/>
          </a:stretch>
        </p:blipFill>
        <p:spPr>
          <a:xfrm>
            <a:off x="5638800" y="1316098"/>
            <a:ext cx="1663700" cy="3314700"/>
          </a:xfrm>
          <a:prstGeom prst="rect">
            <a:avLst/>
          </a:prstGeom>
        </p:spPr>
      </p:pic>
      <p:pic>
        <p:nvPicPr>
          <p:cNvPr id="29" name="Picture 28" descr="shapeimage_10.png"/>
          <p:cNvPicPr>
            <a:picLocks noChangeAspect="1"/>
          </p:cNvPicPr>
          <p:nvPr/>
        </p:nvPicPr>
        <p:blipFill>
          <a:blip r:embed="rId6"/>
          <a:srcRect l="4736" t="30644" r="36381" b="9057"/>
          <a:stretch>
            <a:fillRect/>
          </a:stretch>
        </p:blipFill>
        <p:spPr>
          <a:xfrm>
            <a:off x="269175" y="1316098"/>
            <a:ext cx="2602401" cy="1998706"/>
          </a:xfrm>
          <a:prstGeom prst="rect">
            <a:avLst/>
          </a:prstGeom>
        </p:spPr>
      </p:pic>
      <p:pic>
        <p:nvPicPr>
          <p:cNvPr id="30" name="Picture 29" descr="tuuli_petaja_kuva_ville_siren_sailing_team_finland.jpg"/>
          <p:cNvPicPr>
            <a:picLocks noChangeAspect="1"/>
          </p:cNvPicPr>
          <p:nvPr/>
        </p:nvPicPr>
        <p:blipFill>
          <a:blip r:embed="rId7"/>
          <a:srcRect l="27188" t="13000" r="36363" b="13594"/>
          <a:stretch>
            <a:fillRect/>
          </a:stretch>
        </p:blipFill>
        <p:spPr>
          <a:xfrm>
            <a:off x="4241800" y="1316098"/>
            <a:ext cx="1371600" cy="3314700"/>
          </a:xfrm>
          <a:prstGeom prst="rect">
            <a:avLst/>
          </a:prstGeom>
        </p:spPr>
      </p:pic>
      <p:sp>
        <p:nvSpPr>
          <p:cNvPr id="25" name="TextBox 2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327900" y="4630798"/>
            <a:ext cx="1569850" cy="58593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1200" b="1" dirty="0" err="1" smtClean="0">
                <a:solidFill>
                  <a:srgbClr val="FFFFFF"/>
                </a:solidFill>
              </a:rPr>
              <a:t>Xiao</a:t>
            </a:r>
            <a:r>
              <a:rPr lang="fi-FI" sz="1200" b="1" dirty="0" smtClean="0">
                <a:solidFill>
                  <a:srgbClr val="FFFFFF"/>
                </a:solidFill>
              </a:rPr>
              <a:t> </a:t>
            </a:r>
            <a:r>
              <a:rPr lang="fi-FI" sz="1200" b="1" dirty="0" err="1" smtClean="0">
                <a:solidFill>
                  <a:srgbClr val="FFFFFF"/>
                </a:solidFill>
              </a:rPr>
              <a:t>Yono</a:t>
            </a:r>
          </a:p>
          <a:p>
            <a:r>
              <a:rPr lang="fi-FI" sz="1200" i="1" dirty="0" err="1" smtClean="0">
                <a:solidFill>
                  <a:srgbClr val="FFFFFF"/>
                </a:solidFill>
                <a:latin typeface="Georgia"/>
                <a:cs typeface="Georgia"/>
              </a:rPr>
              <a:t>muotoilu</a:t>
            </a:r>
          </a:p>
        </p:txBody>
      </p:sp>
      <p:sp>
        <p:nvSpPr>
          <p:cNvPr id="19" name="TextBox 1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477051" y="2766970"/>
            <a:ext cx="1394525" cy="54783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prstClr val="white"/>
                </a:solidFill>
              </a:rPr>
              <a:t>Tapio Wirkkala</a:t>
            </a:r>
          </a:p>
          <a:p>
            <a:pPr eaLnBrk="1" hangingPunct="1"/>
            <a:r>
              <a:rPr lang="fi-FI" sz="1200" i="1" dirty="0" smtClean="0">
                <a:solidFill>
                  <a:prstClr val="white"/>
                </a:solidFill>
                <a:latin typeface="Georgia" pitchFamily="18" charset="0"/>
              </a:rPr>
              <a:t>muotoilu</a:t>
            </a:r>
          </a:p>
          <a:p>
            <a:pPr eaLnBrk="1" hangingPunct="1"/>
            <a:endParaRPr lang="fi-FI" sz="1200" i="1" dirty="0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5467" y="5251235"/>
            <a:ext cx="3410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mtClean="0"/>
              <a:t>Kuvat: Osma Harvilahti, </a:t>
            </a:r>
            <a:r>
              <a:rPr lang="en-US" sz="900"/>
              <a:t>Heini </a:t>
            </a:r>
            <a:r>
              <a:rPr lang="en-US" sz="900" smtClean="0"/>
              <a:t>Lehväslaiho,</a:t>
            </a:r>
          </a:p>
          <a:p>
            <a:pPr algn="r"/>
            <a:r>
              <a:rPr lang="en-US" sz="900" smtClean="0"/>
              <a:t>Ville Sirén, Vappu Tuomisto, </a:t>
            </a:r>
            <a:r>
              <a:rPr lang="en-US" sz="900" smtClean="0">
                <a:solidFill>
                  <a:srgbClr val="FFA300"/>
                </a:solidFill>
              </a:rPr>
              <a:t>www.wirkkala.fi</a:t>
            </a:r>
            <a:endParaRPr lang="en-US" sz="900" b="1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5"/>
          </p:nvPr>
        </p:nvSpPr>
        <p:spPr>
          <a:xfrm>
            <a:off x="4940300" y="6111875"/>
            <a:ext cx="3619500" cy="185738"/>
          </a:xfrm>
        </p:spPr>
        <p:txBody>
          <a:bodyPr/>
          <a:lstStyle/>
          <a:p>
            <a:fld id="{CEECF071-0423-C747-9208-A911A9CC36B7}" type="datetime1">
              <a:rPr lang="fi-FI" smtClean="0"/>
              <a:pPr/>
              <a:t>1.12.2014</a:t>
            </a:fld>
            <a:endParaRPr lang="fi-FI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940300" y="6297613"/>
            <a:ext cx="3619500" cy="161925"/>
          </a:xfrm>
        </p:spPr>
        <p:txBody>
          <a:bodyPr/>
          <a:lstStyle/>
          <a:p>
            <a:fld id="{1C07628F-9402-FB47-93B5-FC3C3BFEEBE0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1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5272"/>
            <a:ext cx="5621867" cy="622829"/>
          </a:xfrm>
          <a:noFill/>
        </p:spPr>
        <p:txBody>
          <a:bodyPr/>
          <a:lstStyle/>
          <a:p>
            <a:r>
              <a:rPr lang="fi-FI" dirty="0" smtClean="0"/>
              <a:t>Kampukset </a:t>
            </a:r>
            <a:endParaRPr lang="fi-FI" dirty="0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0"/>
          </p:nvPr>
        </p:nvSpPr>
        <p:spPr>
          <a:xfrm>
            <a:off x="457200" y="2578101"/>
            <a:ext cx="5621867" cy="3068638"/>
          </a:xfrm>
          <a:noFill/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Taiteiden ja suunnittelun korkeakoulun laitokset toimivat Helsingin Arabianrannassa ja Aalto-yliopiston ydinkampuksella Espoon Otaniemessä.  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Aalto-yliopiston yhteinen kampus Otaniemessä valmistuu 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vuonna 2016. 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Tavoitteena on rakentaa Otaniemen kampuksesta vuorovaikutteinen ja vilkas tutkimus- ja oppimisympäristö 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ja luoda perusta tulevaisuuden yliopistokaupungille. </a:t>
            </a:r>
          </a:p>
          <a:p>
            <a:endParaRPr lang="fi-FI" dirty="0" smtClean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12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309" y="3182100"/>
            <a:ext cx="7772292" cy="1809000"/>
          </a:xfrm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600" dirty="0" err="1" smtClean="0">
                <a:effectLst>
                  <a:outerShdw blurRad="50800" dir="2700000" algn="tl" rotWithShape="0">
                    <a:srgbClr val="000000">
                      <a:alpha val="43000"/>
                    </a:srgbClr>
                  </a:outerShdw>
                </a:effectLst>
                <a:sym typeface="Arial" charset="0"/>
              </a:rPr>
              <a:t>Laitokset</a:t>
            </a:r>
            <a:r>
              <a:rPr lang="en-US" sz="5600" dirty="0" smtClean="0">
                <a:sym typeface="Arial" charset="0"/>
              </a:rPr>
              <a:t> ja </a:t>
            </a:r>
            <a:r>
              <a:rPr lang="en-US" sz="5600" dirty="0" err="1" smtClean="0">
                <a:sym typeface="Arial" charset="0"/>
              </a:rPr>
              <a:t>koulutusohjelmat</a:t>
            </a:r>
            <a:r>
              <a:rPr lang="en-US" sz="3200" i="1" dirty="0" smtClean="0">
                <a:latin typeface="Georgia" pitchFamily="18" charset="0"/>
                <a:sym typeface="Arial" charset="0"/>
              </a:rPr>
              <a:t/>
            </a:r>
            <a:br>
              <a:rPr lang="en-US" sz="3200" i="1" dirty="0" smtClean="0">
                <a:latin typeface="Georgia" pitchFamily="18" charset="0"/>
                <a:sym typeface="Arial" charset="0"/>
              </a:rPr>
            </a:br>
            <a:endParaRPr lang="fi-FI" sz="32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324467" y="1764268"/>
            <a:ext cx="3327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smtClean="0">
                <a:solidFill>
                  <a:schemeClr val="bg1"/>
                </a:solidFill>
              </a:rPr>
              <a:t>Kuva: Aalto-yliopisto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1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4"/>
          </p:nvPr>
        </p:nvSpPr>
        <p:spPr>
          <a:xfrm>
            <a:off x="540001" y="1482475"/>
            <a:ext cx="3473199" cy="3831557"/>
          </a:xfrm>
        </p:spPr>
        <p:txBody>
          <a:bodyPr/>
          <a:lstStyle/>
          <a:p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Yhteisössä</a:t>
            </a: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 on: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2 506 </a:t>
            </a:r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perustutkinto-opiskelijaa</a:t>
            </a:r>
            <a:endParaRPr lang="en-US" b="0" dirty="0" smtClean="0">
              <a:latin typeface="Arial (Body)"/>
              <a:ea typeface="ＭＳ Ｐゴシック" charset="-128"/>
              <a:cs typeface="Arial (Body)"/>
              <a:sym typeface="Arial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357 </a:t>
            </a:r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jatko-opiskelijaa</a:t>
            </a: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 </a:t>
            </a:r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ja</a:t>
            </a:r>
            <a:endParaRPr lang="en-US" b="0" dirty="0" smtClean="0">
              <a:latin typeface="Arial (Body)"/>
              <a:ea typeface="ＭＳ Ｐゴシック" charset="-128"/>
              <a:cs typeface="Arial (Body)"/>
              <a:sym typeface="Arial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515 </a:t>
            </a:r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henkilöstön</a:t>
            </a:r>
            <a:r>
              <a:rPr lang="en-US" b="0" dirty="0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 </a:t>
            </a:r>
            <a:r>
              <a:rPr lang="en-US" b="0" dirty="0" err="1" smtClean="0">
                <a:latin typeface="Arial (Body)"/>
                <a:ea typeface="ＭＳ Ｐゴシック" charset="-128"/>
                <a:cs typeface="Arial (Body)"/>
                <a:sym typeface="Arial" charset="0"/>
              </a:rPr>
              <a:t>jäsentä</a:t>
            </a:r>
            <a:endParaRPr lang="en-US" b="0" dirty="0" smtClean="0">
              <a:latin typeface="Arial (Body)"/>
              <a:ea typeface="ＭＳ Ｐゴシック" charset="-128"/>
              <a:cs typeface="Arial (Body)"/>
              <a:sym typeface="Arial" charset="0"/>
            </a:endParaRPr>
          </a:p>
          <a:p>
            <a:endParaRPr lang="en-US" b="0" dirty="0">
              <a:latin typeface="Arial (Body)"/>
              <a:cs typeface="Arial (Body)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Taiteiden ja suunnittelun </a:t>
            </a:r>
            <a:br>
              <a:rPr lang="fi-FI" dirty="0" smtClean="0"/>
            </a:br>
            <a:r>
              <a:rPr lang="fi-FI" dirty="0" smtClean="0"/>
              <a:t>korkeakoulu</a:t>
            </a:r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4545106" y="1371605"/>
            <a:ext cx="1775012" cy="1035418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bg1"/>
                </a:solidFill>
              </a:rPr>
              <a:t>Arkkitehtuurin laitos</a:t>
            </a:r>
          </a:p>
          <a:p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4248" y="1376087"/>
            <a:ext cx="1761564" cy="1030937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bg1"/>
                </a:solidFill>
              </a:rPr>
              <a:t>Elokuvataiteen ja lavastustaiteen laitos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5106" y="2505646"/>
            <a:ext cx="1775011" cy="990589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bg1"/>
                </a:solidFill>
              </a:rPr>
              <a:t>Median laitos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4248" y="2492200"/>
            <a:ext cx="1761564" cy="1004035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bg1"/>
                </a:solidFill>
              </a:rPr>
              <a:t>Muotoilun laitos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5106" y="3581416"/>
            <a:ext cx="1761563" cy="925598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smtClean="0">
                <a:solidFill>
                  <a:schemeClr val="bg1"/>
                </a:solidFill>
              </a:rPr>
              <a:t>Taiteen laitos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4249" y="3594862"/>
            <a:ext cx="1761563" cy="91215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i="1" dirty="0" smtClean="0"/>
              <a:t>Taiteen laitoksen Porin yksikkö</a:t>
            </a:r>
          </a:p>
          <a:p>
            <a:endParaRPr lang="fi-FI" sz="1400" i="1" dirty="0"/>
          </a:p>
        </p:txBody>
      </p:sp>
      <p:sp>
        <p:nvSpPr>
          <p:cNvPr id="14" name="Rectangle 13"/>
          <p:cNvSpPr/>
          <p:nvPr/>
        </p:nvSpPr>
        <p:spPr>
          <a:xfrm>
            <a:off x="6414249" y="4589935"/>
            <a:ext cx="1761563" cy="9502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i="1" dirty="0" smtClean="0"/>
              <a:t>Media </a:t>
            </a:r>
            <a:r>
              <a:rPr lang="fi-FI" sz="1400" i="1" dirty="0" err="1" smtClean="0"/>
              <a:t>Factory</a:t>
            </a:r>
            <a:endParaRPr lang="fi-FI" sz="1400" i="1" dirty="0" smtClean="0"/>
          </a:p>
          <a:p>
            <a:endParaRPr lang="fi-FI" sz="1400" i="1" dirty="0" smtClean="0"/>
          </a:p>
          <a:p>
            <a:endParaRPr lang="fi-FI" sz="1400" i="1" dirty="0"/>
          </a:p>
        </p:txBody>
      </p:sp>
      <p:sp>
        <p:nvSpPr>
          <p:cNvPr id="15" name="Rectangle 14"/>
          <p:cNvSpPr/>
          <p:nvPr/>
        </p:nvSpPr>
        <p:spPr>
          <a:xfrm>
            <a:off x="4545107" y="4594421"/>
            <a:ext cx="1761562" cy="95025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i="1" dirty="0" smtClean="0"/>
              <a:t>Mediakeskus Lume</a:t>
            </a:r>
          </a:p>
          <a:p>
            <a:endParaRPr lang="fi-FI" sz="1400" i="1" dirty="0"/>
          </a:p>
          <a:p>
            <a:endParaRPr lang="fi-FI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0099" y="3886200"/>
            <a:ext cx="3499101" cy="16584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5203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F2194C7-FC65-A549-BB43-D08A69BC957B}" type="datetime1">
              <a:rPr lang="fi-FI" smtClean="0"/>
              <a:pPr/>
              <a:t>1.12.2014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2A262-73F1-9942-AAD6-914D3B8C29C9}" type="slidenum">
              <a:rPr lang="fi-FI" smtClean="0"/>
              <a:pPr/>
              <a:t>16</a:t>
            </a:fld>
            <a:endParaRPr lang="fi-FI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6073524" cy="3831557"/>
          </a:xfrm>
        </p:spPr>
        <p:txBody>
          <a:bodyPr/>
          <a:lstStyle/>
          <a:p>
            <a:r>
              <a:rPr lang="fi-FI" b="0" dirty="0" smtClean="0"/>
              <a:t>Korkeakoulu tarjoaa 12 kandidaatinohjelmaa ja 23 maisteri-ohjelmaa, joissa opetus on </a:t>
            </a:r>
            <a:r>
              <a:rPr lang="fi-FI" dirty="0" smtClean="0"/>
              <a:t>laaja-alaista </a:t>
            </a:r>
            <a:r>
              <a:rPr lang="fi-FI" b="0" dirty="0" smtClean="0"/>
              <a:t>ja </a:t>
            </a:r>
            <a:r>
              <a:rPr lang="fi-FI" dirty="0" smtClean="0"/>
              <a:t>kansainvälistä</a:t>
            </a:r>
            <a:r>
              <a:rPr lang="fi-FI" b="0" dirty="0" smtClean="0"/>
              <a:t>. </a:t>
            </a:r>
          </a:p>
          <a:p>
            <a:r>
              <a:rPr lang="fi-FI" dirty="0" smtClean="0"/>
              <a:t>Yhteistyö </a:t>
            </a:r>
            <a:r>
              <a:rPr lang="fi-FI" b="0" dirty="0" smtClean="0"/>
              <a:t>eri koulutusohjelmien ja muiden yliopistojen välillä on kiinteää </a:t>
            </a:r>
            <a:r>
              <a:rPr lang="fi-FI" dirty="0" smtClean="0"/>
              <a:t>ja toimiva yhteys työelämään </a:t>
            </a:r>
            <a:r>
              <a:rPr lang="fi-FI" b="0" dirty="0" smtClean="0"/>
              <a:t>vahvistuu käytännöllisten  yritysyhteistyöprojektien kautta.</a:t>
            </a:r>
          </a:p>
          <a:p>
            <a:r>
              <a:rPr lang="fi-FI" b="0" dirty="0" smtClean="0"/>
              <a:t>Meiltä valmistuu </a:t>
            </a:r>
            <a:r>
              <a:rPr lang="fi-FI" dirty="0" smtClean="0"/>
              <a:t>vaativan taiteellisen ja teknisen</a:t>
            </a:r>
            <a:br>
              <a:rPr lang="fi-FI" dirty="0" smtClean="0"/>
            </a:br>
            <a:r>
              <a:rPr lang="fi-FI" dirty="0" smtClean="0"/>
              <a:t>ammattitaidon hallitsevia </a:t>
            </a:r>
            <a:r>
              <a:rPr lang="fi-FI" b="0" dirty="0" smtClean="0"/>
              <a:t>muotoilijoita, muotoilujohtajia, elokuva-, lavastus- ja valokuvataiteen ammattilaisia, arkkitehtejä, taiteen opettajia, kuvataiteen ammattilaisia, taidekäsityön mestareita, taiteen ja nykytaiteen tutkijoita, sisustusarkkitehteja ja trendianalyytikkoja.</a:t>
            </a:r>
          </a:p>
          <a:p>
            <a:endParaRPr lang="fi-FI" b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mtClean="0"/>
              <a:t>Vahvuutena monialainen koulutustarjonta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53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485775" y="2376361"/>
            <a:ext cx="5387446" cy="1588"/>
          </a:xfrm>
          <a:prstGeom prst="line">
            <a:avLst/>
          </a:prstGeom>
          <a:ln w="635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5775" y="3393155"/>
            <a:ext cx="6762220" cy="0"/>
          </a:xfrm>
          <a:prstGeom prst="line">
            <a:avLst/>
          </a:prstGeom>
          <a:ln w="635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5775" y="5184265"/>
            <a:ext cx="6762220" cy="1588"/>
          </a:xfrm>
          <a:prstGeom prst="line">
            <a:avLst/>
          </a:prstGeom>
          <a:ln w="635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2"/>
          <p:cNvSpPr>
            <a:spLocks noGrp="1"/>
          </p:cNvSpPr>
          <p:nvPr>
            <p:ph type="dt" sz="half" idx="11"/>
          </p:nvPr>
        </p:nvSpPr>
        <p:spPr>
          <a:prstGeom prst="rect">
            <a:avLst/>
          </a:prstGeom>
        </p:spPr>
        <p:txBody>
          <a:bodyPr/>
          <a:lstStyle/>
          <a:p>
            <a:fld id="{EF2194C7-FC65-A549-BB43-D08A69BC957B}" type="datetime1">
              <a:rPr lang="fi-FI" smtClean="0"/>
              <a:pPr/>
              <a:t>1.12.2014</a:t>
            </a:fld>
            <a:endParaRPr lang="fi-FI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762A262-73F1-9942-AAD6-914D3B8C29C9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4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/>
            <a:r>
              <a:rPr lang="en-US" sz="3600" b="1" dirty="0" smtClean="0">
                <a:solidFill>
                  <a:srgbClr val="FFA300"/>
                </a:solidFill>
                <a:ea typeface="ＭＳ Ｐゴシック" pitchFamily="34" charset="-128"/>
                <a:sym typeface="Arial" charset="0"/>
              </a:rPr>
              <a:t>Tutkinnot</a:t>
            </a:r>
            <a:r>
              <a:rPr lang="en-US" sz="3600" b="1" dirty="0" smtClean="0">
                <a:solidFill>
                  <a:srgbClr val="69BE28"/>
                </a:solidFill>
                <a:ea typeface="ＭＳ Ｐゴシック" pitchFamily="34" charset="-128"/>
                <a:sym typeface="Arial" charset="0"/>
              </a:rPr>
              <a:t/>
            </a:r>
            <a:br>
              <a:rPr lang="en-US" sz="3600" b="1" dirty="0" smtClean="0">
                <a:solidFill>
                  <a:srgbClr val="69BE28"/>
                </a:solidFill>
                <a:ea typeface="ＭＳ Ｐゴシック" pitchFamily="34" charset="-128"/>
                <a:sym typeface="Arial" charset="0"/>
              </a:rPr>
            </a:br>
            <a:r>
              <a:rPr lang="en-US" sz="3600" b="1" dirty="0">
                <a:solidFill>
                  <a:srgbClr val="69BE28"/>
                </a:solidFill>
                <a:ea typeface="ＭＳ Ｐゴシック" pitchFamily="34" charset="-128"/>
                <a:sym typeface="Arial" charset="0"/>
              </a:rPr>
              <a:t/>
            </a:r>
            <a:br>
              <a:rPr lang="en-US" sz="3600" b="1" dirty="0">
                <a:solidFill>
                  <a:srgbClr val="69BE28"/>
                </a:solidFill>
                <a:ea typeface="ＭＳ Ｐゴシック" pitchFamily="34" charset="-128"/>
                <a:sym typeface="Arial" charset="0"/>
              </a:rPr>
            </a:br>
            <a:endParaRPr lang="en-US" sz="2000" dirty="0" smtClean="0">
              <a:solidFill>
                <a:srgbClr val="000000"/>
              </a:solidFill>
              <a:latin typeface="+mn-lt"/>
              <a:ea typeface="ＭＳ Ｐゴシック" pitchFamily="34" charset="-128"/>
              <a:sym typeface="Arial" charset="0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485775" y="1846519"/>
            <a:ext cx="24225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>
              <a:buSzPct val="100000"/>
            </a:pP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12 kandidaatin </a:t>
            </a:r>
            <a:br>
              <a:rPr lang="en-US" sz="1400" b="1" dirty="0">
                <a:solidFill>
                  <a:srgbClr val="010000"/>
                </a:solidFill>
                <a:sym typeface="Arial" charset="0"/>
              </a:rPr>
            </a:b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koulutusohjelmaa</a:t>
            </a:r>
          </a:p>
        </p:txBody>
      </p:sp>
      <p:sp>
        <p:nvSpPr>
          <p:cNvPr id="49" name="TextBox 25"/>
          <p:cNvSpPr txBox="1">
            <a:spLocks noChangeArrowheads="1"/>
          </p:cNvSpPr>
          <p:nvPr/>
        </p:nvSpPr>
        <p:spPr bwMode="auto">
          <a:xfrm>
            <a:off x="485776" y="2860668"/>
            <a:ext cx="2422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>
              <a:buSzPct val="100000"/>
            </a:pPr>
            <a:r>
              <a:rPr lang="en-US" sz="1400" b="1" dirty="0" smtClean="0">
                <a:solidFill>
                  <a:srgbClr val="010000"/>
                </a:solidFill>
                <a:sym typeface="Arial" charset="0"/>
              </a:rPr>
              <a:t>23 </a:t>
            </a: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maisterin </a:t>
            </a:r>
          </a:p>
          <a:p>
            <a:pPr defTabSz="914400">
              <a:buSzPct val="100000"/>
            </a:pP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koulutusohjelmaa</a:t>
            </a:r>
          </a:p>
        </p:txBody>
      </p:sp>
      <p:sp>
        <p:nvSpPr>
          <p:cNvPr id="50" name="TextBox 26"/>
          <p:cNvSpPr txBox="1">
            <a:spLocks noChangeArrowheads="1"/>
          </p:cNvSpPr>
          <p:nvPr/>
        </p:nvSpPr>
        <p:spPr bwMode="auto">
          <a:xfrm>
            <a:off x="485775" y="4639078"/>
            <a:ext cx="24225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>
              <a:buSzPct val="100000"/>
            </a:pPr>
            <a:r>
              <a:rPr lang="en-US" sz="1400" b="1" dirty="0" smtClean="0">
                <a:solidFill>
                  <a:srgbClr val="010000"/>
                </a:solidFill>
                <a:sym typeface="Arial" charset="0"/>
              </a:rPr>
              <a:t>Taiteiden </a:t>
            </a: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ja suunnittelun </a:t>
            </a:r>
            <a:br>
              <a:rPr lang="en-US" sz="1400" b="1" dirty="0">
                <a:solidFill>
                  <a:srgbClr val="010000"/>
                </a:solidFill>
                <a:sym typeface="Arial" charset="0"/>
              </a:rPr>
            </a:br>
            <a:r>
              <a:rPr lang="en-US" sz="1400" b="1" dirty="0">
                <a:solidFill>
                  <a:srgbClr val="010000"/>
                </a:solidFill>
                <a:sym typeface="Arial" charset="0"/>
              </a:rPr>
              <a:t>tohtoriohjelma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9253" y="989902"/>
            <a:ext cx="3413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spcBef>
                <a:spcPts val="600"/>
              </a:spcBef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pitchFamily="34" charset="-128"/>
                <a:sym typeface="Arial" charset="0"/>
              </a:rPr>
              <a:t>Hakeminen ja ohjeet</a:t>
            </a:r>
            <a:r>
              <a:rPr lang="en-US" sz="1400">
                <a:solidFill>
                  <a:srgbClr val="000000"/>
                </a:solidFill>
                <a:latin typeface="Arial"/>
                <a:ea typeface="ＭＳ Ｐゴシック" pitchFamily="34" charset="-128"/>
                <a:cs typeface="ＭＳ Ｐゴシック" pitchFamily="34" charset="-128"/>
                <a:sym typeface="Arial" charset="0"/>
              </a:rPr>
              <a:t>: </a:t>
            </a:r>
            <a:r>
              <a:rPr lang="en-US" sz="1400" b="1" smtClean="0">
                <a:solidFill>
                  <a:srgbClr val="000000"/>
                </a:solidFill>
                <a:latin typeface="Georgia" pitchFamily="18" charset="0"/>
                <a:ea typeface="ＭＳ Ｐゴシック" pitchFamily="34" charset="-128"/>
                <a:cs typeface="ＭＳ Ｐゴシック" pitchFamily="34" charset="-128"/>
                <a:sym typeface="Arial" charset="0"/>
              </a:rPr>
              <a:t>aalto.fi</a:t>
            </a:r>
            <a:r>
              <a:rPr lang="en-US" sz="1400" b="1" i="1" smtClean="0">
                <a:solidFill>
                  <a:srgbClr val="000000"/>
                </a:solidFill>
                <a:latin typeface="Georgia" pitchFamily="18" charset="0"/>
                <a:ea typeface="ＭＳ Ｐゴシック" pitchFamily="34" charset="-128"/>
                <a:cs typeface="ＭＳ Ｐゴシック" pitchFamily="34" charset="-128"/>
                <a:sym typeface="Arial" charset="0"/>
              </a:rPr>
              <a:t>/studies</a:t>
            </a:r>
            <a:endParaRPr lang="en-US" sz="1400" b="1" i="1" dirty="0">
              <a:solidFill>
                <a:srgbClr val="000000"/>
              </a:solidFill>
              <a:latin typeface="Georgia" pitchFamily="18" charset="0"/>
              <a:ea typeface="ＭＳ Ｐゴシック" pitchFamily="34" charset="-128"/>
              <a:cs typeface="ＭＳ Ｐゴシック" pitchFamily="34" charset="-128"/>
              <a:sym typeface="Arial" charset="0"/>
            </a:endParaRPr>
          </a:p>
        </p:txBody>
      </p:sp>
      <p:sp>
        <p:nvSpPr>
          <p:cNvPr id="52" name="TextBox 5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195638" y="264476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Taiteen maisterin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80996" y="264476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Arkkitehdin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55770" y="264476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Maisema-arkkitehdin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80996" y="3558841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Tekniikan lisensiaatin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195638" y="443587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Taiteen tohtorin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80996" y="443587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Tekniikan tohtorin tutkinto (arkkitehtuuri)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195638" y="1630619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Taiteen kandidaatin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80996" y="1630619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Tekniikan kandidaatin tutkinto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55770" y="4435878"/>
            <a:ext cx="1292225" cy="77524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dirty="0" smtClean="0">
                <a:solidFill>
                  <a:schemeClr val="bg1"/>
                </a:solidFill>
              </a:rPr>
              <a:t>Filosofian tohtorin tutkinto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471" y="382588"/>
            <a:ext cx="3477004" cy="622829"/>
          </a:xfrm>
          <a:solidFill>
            <a:srgbClr val="FFFFFF"/>
          </a:solidFill>
        </p:spPr>
        <p:txBody>
          <a:bodyPr/>
          <a:lstStyle/>
          <a:p>
            <a:r>
              <a:rPr lang="fi-FI" dirty="0" smtClean="0"/>
              <a:t>Muotoilu </a:t>
            </a:r>
            <a:endParaRPr lang="fi-FI" dirty="0"/>
          </a:p>
        </p:txBody>
      </p:sp>
      <p:sp>
        <p:nvSpPr>
          <p:cNvPr id="9" name="Text Placeholder 2"/>
          <p:cNvSpPr>
            <a:spLocks noGrp="1"/>
          </p:cNvSpPr>
          <p:nvPr>
            <p:ph sz="quarter" idx="10"/>
          </p:nvPr>
        </p:nvSpPr>
        <p:spPr>
          <a:xfrm>
            <a:off x="5149471" y="868159"/>
            <a:ext cx="3477004" cy="3426031"/>
          </a:xfrm>
          <a:solidFill>
            <a:srgbClr val="FFFFFF"/>
          </a:solidFill>
        </p:spPr>
        <p:txBody>
          <a:bodyPr vert="horz" anchor="t"/>
          <a:lstStyle/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Kalustesuunnittelu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Keramiikka ja lasitaide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Taideteollinen muotoilu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Tekstiilitaide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Teollinen muotoilu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Tilasuunnittelu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Sisustusarkkitehtuuri ja huonekalusuunnittelu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Vaatetussuunnittelu ja pukutaide</a:t>
            </a:r>
            <a:r>
              <a:rPr lang="fi-FI" dirty="0" smtClean="0">
                <a:sym typeface="Arial" charset="0"/>
              </a:rPr>
              <a:t/>
            </a:r>
            <a:br>
              <a:rPr lang="fi-FI" dirty="0" smtClean="0">
                <a:sym typeface="Arial" charset="0"/>
              </a:rPr>
            </a:br>
            <a:r>
              <a:rPr lang="fi-FI" dirty="0" smtClean="0">
                <a:sym typeface="Arial" charset="0"/>
              </a:rPr>
              <a:t> 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13" name="TextBox 12"/>
          <p:cNvSpPr txBox="1"/>
          <p:nvPr/>
        </p:nvSpPr>
        <p:spPr>
          <a:xfrm>
            <a:off x="5149472" y="4294189"/>
            <a:ext cx="3477004" cy="1202267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7200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fi-FI" sz="1400" b="1" dirty="0" smtClean="0">
                <a:solidFill>
                  <a:schemeClr val="bg1"/>
                </a:solidFill>
                <a:latin typeface="Arial"/>
                <a:cs typeface="Arial"/>
                <a:sym typeface="Arial" charset="0"/>
              </a:rPr>
              <a:t>Aalto-yliopiston yhteiset ohjelmat:</a:t>
            </a:r>
            <a:endParaRPr lang="fi-FI" sz="1400" dirty="0" smtClean="0">
              <a:solidFill>
                <a:schemeClr val="bg1"/>
              </a:solidFill>
              <a:latin typeface="Georgia" pitchFamily="18" charset="0"/>
              <a:sym typeface="Arial" charset="0"/>
            </a:endParaRPr>
          </a:p>
          <a:p>
            <a:pPr>
              <a:spcAft>
                <a:spcPts val="600"/>
              </a:spcAft>
            </a:pPr>
            <a:r>
              <a:rPr lang="fi-FI" sz="1400" i="1" dirty="0" smtClean="0">
                <a:solidFill>
                  <a:schemeClr val="bg1"/>
                </a:solidFill>
                <a:latin typeface="Georgia" pitchFamily="18" charset="0"/>
                <a:sym typeface="Arial" charset="0"/>
              </a:rPr>
              <a:t>Creative Sustainability</a:t>
            </a:r>
          </a:p>
          <a:p>
            <a:pPr>
              <a:spcAft>
                <a:spcPts val="600"/>
              </a:spcAft>
            </a:pPr>
            <a:r>
              <a:rPr lang="fi-FI" sz="1400" i="1" dirty="0" smtClean="0">
                <a:solidFill>
                  <a:schemeClr val="bg1"/>
                </a:solidFill>
                <a:latin typeface="Georgia" pitchFamily="18" charset="0"/>
                <a:sym typeface="Arial" charset="0"/>
              </a:rPr>
              <a:t>International Design </a:t>
            </a:r>
            <a:r>
              <a:rPr lang="fi-FI" sz="1400" i="1" smtClean="0">
                <a:solidFill>
                  <a:schemeClr val="bg1"/>
                </a:solidFill>
                <a:latin typeface="Georgia" pitchFamily="18" charset="0"/>
                <a:sym typeface="Arial" charset="0"/>
              </a:rPr>
              <a:t>Business Management (IDBM)</a:t>
            </a:r>
            <a:endParaRPr lang="fi-FI" sz="1400" i="1" dirty="0" smtClean="0">
              <a:solidFill>
                <a:schemeClr val="bg1"/>
              </a:solidFill>
              <a:latin typeface="Georgia" pitchFamily="18" charset="0"/>
              <a:sym typeface="Arial" charset="0"/>
            </a:endParaRPr>
          </a:p>
          <a:p>
            <a:pPr>
              <a:spcAft>
                <a:spcPts val="600"/>
              </a:spcAft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00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4190999" cy="842963"/>
          </a:xfrm>
          <a:solidFill>
            <a:srgbClr val="FFFFFF"/>
          </a:solidFill>
        </p:spPr>
        <p:txBody>
          <a:bodyPr/>
          <a:lstStyle/>
          <a:p>
            <a:r>
              <a:rPr lang="fi-FI" dirty="0" smtClean="0"/>
              <a:t>Arkkitehtuuri</a:t>
            </a:r>
            <a:endParaRPr lang="fi-FI" dirty="0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0"/>
          </p:nvPr>
        </p:nvSpPr>
        <p:spPr>
          <a:xfrm>
            <a:off x="457200" y="897467"/>
            <a:ext cx="4190999" cy="880533"/>
          </a:xfrm>
          <a:solidFill>
            <a:srgbClr val="FFFFFF"/>
          </a:solidFill>
        </p:spPr>
        <p:txBody>
          <a:bodyPr/>
          <a:lstStyle/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Arkkitehtuurin koulutusohjelma </a:t>
            </a:r>
          </a:p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Maisema-arkkitehtuurin koulutusohjelma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9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alto_liput_686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5" t="11844" r="16015" b="58241"/>
          <a:stretch/>
        </p:blipFill>
        <p:spPr>
          <a:xfrm>
            <a:off x="4676234" y="0"/>
            <a:ext cx="4467766" cy="57573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3387" y="304800"/>
            <a:ext cx="3576413" cy="2031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i-FI" sz="2100" b="1" i="1" dirty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Aalto-yliopiston yhteisö:</a:t>
            </a:r>
          </a:p>
          <a:p>
            <a:r>
              <a:rPr lang="fi-FI" sz="2100" b="1" i="1" dirty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75 000 </a:t>
            </a:r>
            <a:r>
              <a:rPr lang="fi-FI" sz="2100" b="1" i="1" dirty="0" err="1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alumnia</a:t>
            </a:r>
            <a:r>
              <a:rPr lang="fi-FI" sz="2100" b="1" i="1" dirty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,</a:t>
            </a:r>
          </a:p>
          <a:p>
            <a:r>
              <a:rPr lang="fi-FI" sz="2100" b="1" i="1" dirty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20 000 opiskelijaa ja</a:t>
            </a:r>
          </a:p>
          <a:p>
            <a:r>
              <a:rPr lang="fi-FI" sz="2100" b="1" i="1" dirty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  <a:cs typeface="Arial" pitchFamily="34" charset="0"/>
              </a:rPr>
              <a:t>5 000 työntekijää, joista 350 professoreja.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4400299" cy="2374900"/>
          </a:xfrm>
        </p:spPr>
        <p:txBody>
          <a:bodyPr/>
          <a:lstStyle/>
          <a:p>
            <a:pPr>
              <a:defRPr/>
            </a:pPr>
            <a:r>
              <a:rPr lang="fi-FI" dirty="0"/>
              <a:t>Kolme johtavaa yliopistoa</a:t>
            </a:r>
            <a:br>
              <a:rPr lang="fi-FI" dirty="0"/>
            </a:br>
            <a:r>
              <a:rPr lang="fi-FI" dirty="0"/>
              <a:t>Aalto-yliopistoksi 2010 </a:t>
            </a:r>
          </a:p>
        </p:txBody>
      </p:sp>
      <p:sp>
        <p:nvSpPr>
          <p:cNvPr id="40964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40001" y="2639368"/>
            <a:ext cx="3943099" cy="27073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sz="1600" dirty="0">
                <a:latin typeface="Arial" charset="0"/>
                <a:cs typeface="Arial" charset="0"/>
              </a:rPr>
              <a:t>Aalto-yliopisto </a:t>
            </a:r>
            <a:r>
              <a:rPr lang="fi-FI" sz="1600" dirty="0" smtClean="0">
                <a:latin typeface="Arial" charset="0"/>
                <a:cs typeface="Arial" charset="0"/>
              </a:rPr>
              <a:t>syntyi, </a:t>
            </a:r>
            <a:r>
              <a:rPr lang="fi-FI" sz="1600" dirty="0">
                <a:latin typeface="Arial" charset="0"/>
                <a:cs typeface="Arial" charset="0"/>
              </a:rPr>
              <a:t>kun johtavat suomalaiset yliopistot yhdistyivät vuonna </a:t>
            </a:r>
            <a:r>
              <a:rPr lang="fi-FI" sz="1600" dirty="0" smtClean="0">
                <a:latin typeface="Arial" charset="0"/>
                <a:cs typeface="Arial" charset="0"/>
              </a:rPr>
              <a:t>2010 </a:t>
            </a:r>
            <a:endParaRPr lang="fi-FI" sz="16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sz="1600" b="0" dirty="0" smtClean="0">
                <a:latin typeface="Arial" charset="0"/>
                <a:cs typeface="Arial" charset="0"/>
              </a:rPr>
              <a:t>Taideteollinen korkeakoulu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1600" b="0" dirty="0" smtClean="0">
                <a:latin typeface="Arial" charset="0"/>
                <a:cs typeface="Arial" charset="0"/>
              </a:rPr>
              <a:t>Helsingin kauppakorkeakoulu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1600" b="0" dirty="0" smtClean="0">
                <a:latin typeface="Arial" charset="0"/>
                <a:cs typeface="Arial" charset="0"/>
              </a:rPr>
              <a:t>Teknillinen korkeakoulu</a:t>
            </a:r>
            <a:endParaRPr lang="fi-FI" sz="1600" b="0" dirty="0">
              <a:latin typeface="Arial" charset="0"/>
              <a:cs typeface="Arial" charset="0"/>
            </a:endParaRPr>
          </a:p>
          <a:p>
            <a:r>
              <a:rPr lang="fi-FI" b="0" dirty="0" smtClean="0">
                <a:latin typeface="Arial" charset="0"/>
                <a:cs typeface="Arial" charset="0"/>
              </a:rPr>
              <a:t/>
            </a:r>
            <a:br>
              <a:rPr lang="fi-FI" b="0" dirty="0" smtClean="0">
                <a:latin typeface="Arial" charset="0"/>
                <a:cs typeface="Arial" charset="0"/>
              </a:rPr>
            </a:br>
            <a:endParaRPr lang="fi-FI" b="0" dirty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F2194C7-FC65-A549-BB43-D08A69BC957B}" type="datetime1">
              <a:rPr lang="fi-FI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762A262-73F1-9942-AAD6-914D3B8C29C9}" type="slidenum">
              <a:rPr lang="fi-FI"/>
              <a:pPr>
                <a:defRPr/>
              </a:pPr>
              <a:t>2</a:t>
            </a:fld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97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76237"/>
            <a:ext cx="6324599" cy="500063"/>
          </a:xfrm>
          <a:solidFill>
            <a:srgbClr val="FFFFFF"/>
          </a:solidFill>
        </p:spPr>
        <p:txBody>
          <a:bodyPr/>
          <a:lstStyle/>
          <a:p>
            <a:r>
              <a:rPr lang="fi-FI" dirty="0" smtClean="0"/>
              <a:t>Taide </a:t>
            </a:r>
            <a:endParaRPr lang="fi-FI" dirty="0"/>
          </a:p>
        </p:txBody>
      </p:sp>
      <p:sp>
        <p:nvSpPr>
          <p:cNvPr id="9" name="Text Placeholder 2"/>
          <p:cNvSpPr>
            <a:spLocks noGrp="1"/>
          </p:cNvSpPr>
          <p:nvPr>
            <p:ph sz="quarter" idx="10"/>
          </p:nvPr>
        </p:nvSpPr>
        <p:spPr>
          <a:xfrm>
            <a:off x="1397000" y="376237"/>
            <a:ext cx="5232400" cy="1795463"/>
          </a:xfrm>
          <a:solidFill>
            <a:srgbClr val="FFFFFF"/>
          </a:solidFill>
        </p:spPr>
        <p:txBody>
          <a:bodyPr numCol="2"/>
          <a:lstStyle/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Kuvataide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Kuvataidekasvatus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Taiteen kuratointi ja näyttelypedagogiikka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Ympäristötaide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/>
            </a:r>
            <a:br>
              <a:rPr lang="fi-FI" i="1" dirty="0" smtClean="0">
                <a:latin typeface="Georgia"/>
                <a:cs typeface="Georgia"/>
                <a:sym typeface="Arial" charset="0"/>
              </a:rPr>
            </a:br>
            <a:r>
              <a:rPr lang="fi-FI" i="1" dirty="0" smtClean="0">
                <a:latin typeface="Georgia"/>
                <a:cs typeface="Georgia"/>
                <a:sym typeface="Arial" charset="0"/>
              </a:rPr>
              <a:t/>
            </a:r>
            <a:br>
              <a:rPr lang="fi-FI" i="1" dirty="0" smtClean="0">
                <a:latin typeface="Georgia"/>
                <a:cs typeface="Georgia"/>
                <a:sym typeface="Arial" charset="0"/>
              </a:rPr>
            </a:br>
            <a:r>
              <a:rPr lang="fi-FI" i="1" dirty="0" smtClean="0">
                <a:latin typeface="Georgia"/>
                <a:cs typeface="Georgia"/>
                <a:sym typeface="Arial" charset="0"/>
              </a:rPr>
              <a:t/>
            </a:r>
            <a:br>
              <a:rPr lang="fi-FI" i="1" dirty="0" smtClean="0">
                <a:latin typeface="Georgia"/>
                <a:cs typeface="Georgia"/>
                <a:sym typeface="Arial" charset="0"/>
              </a:rPr>
            </a:br>
            <a:r>
              <a:rPr lang="fi-FI" i="1" dirty="0" smtClean="0">
                <a:latin typeface="Georgia"/>
                <a:cs typeface="Georgia"/>
                <a:sym typeface="Arial" charset="0"/>
              </a:rPr>
              <a:t/>
            </a:r>
            <a:br>
              <a:rPr lang="fi-FI" i="1" dirty="0" smtClean="0">
                <a:latin typeface="Georgia"/>
                <a:cs typeface="Georgia"/>
                <a:sym typeface="Arial" charset="0"/>
              </a:rPr>
            </a:br>
            <a:r>
              <a:rPr lang="fi-FI" i="1" dirty="0" smtClean="0">
                <a:latin typeface="Georgia"/>
                <a:cs typeface="Georgia"/>
                <a:sym typeface="Arial" charset="0"/>
              </a:rPr>
              <a:t/>
            </a:r>
            <a:br>
              <a:rPr lang="fi-FI" i="1" dirty="0" smtClean="0">
                <a:latin typeface="Georgia"/>
                <a:cs typeface="Georgia"/>
                <a:sym typeface="Arial" charset="0"/>
              </a:rPr>
            </a:br>
            <a:r>
              <a:rPr lang="fi-FI" i="1" dirty="0" smtClean="0">
                <a:latin typeface="Georgia"/>
                <a:cs typeface="Georgia"/>
                <a:sym typeface="Arial" charset="0"/>
              </a:rPr>
              <a:t>Visuaalinen kulttuuri </a:t>
            </a:r>
          </a:p>
          <a:p>
            <a:pPr marL="0">
              <a:buNone/>
            </a:pPr>
            <a:r>
              <a:rPr lang="fi-FI" i="1" dirty="0" smtClean="0">
                <a:latin typeface="Georgia"/>
                <a:cs typeface="Georgia"/>
                <a:sym typeface="Arial" charset="0"/>
              </a:rPr>
              <a:t>Creative Business Management </a:t>
            </a:r>
          </a:p>
          <a:p>
            <a:pPr marL="0">
              <a:buNone/>
            </a:pPr>
            <a:r>
              <a:rPr lang="en-US" i="1" dirty="0" smtClean="0">
                <a:latin typeface="Georgia"/>
                <a:cs typeface="Georgia"/>
              </a:rPr>
              <a:t>ePedagogy Design – </a:t>
            </a:r>
            <a:br>
              <a:rPr lang="en-US" i="1" dirty="0" smtClean="0">
                <a:latin typeface="Georgia"/>
                <a:cs typeface="Georgia"/>
              </a:rPr>
            </a:br>
            <a:r>
              <a:rPr lang="en-US" i="1" dirty="0" smtClean="0">
                <a:latin typeface="Georgia"/>
                <a:cs typeface="Georgia"/>
              </a:rPr>
              <a:t>Visual Knowledge Building</a:t>
            </a:r>
            <a:endParaRPr lang="fi-FI" i="1" dirty="0" smtClean="0">
              <a:latin typeface="Georgia"/>
              <a:cs typeface="Georgia"/>
              <a:sym typeface="Arial" charset="0"/>
            </a:endParaRPr>
          </a:p>
          <a:p>
            <a:endParaRPr lang="fi-FI" dirty="0" smtClean="0">
              <a:sym typeface="Arial" charset="0"/>
            </a:endParaRPr>
          </a:p>
          <a:p>
            <a:endParaRPr lang="fi-FI" dirty="0" smtClean="0">
              <a:sym typeface="Arial" charset="0"/>
            </a:endParaRP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83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7601" cy="919162"/>
          </a:xfrm>
          <a:solidFill>
            <a:srgbClr val="FFFFFF"/>
          </a:solidFill>
        </p:spPr>
        <p:txBody>
          <a:bodyPr/>
          <a:lstStyle/>
          <a:p>
            <a:r>
              <a:rPr lang="fi-FI" dirty="0" smtClean="0"/>
              <a:t>Media</a:t>
            </a:r>
            <a:endParaRPr lang="fi-FI" dirty="0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0"/>
          </p:nvPr>
        </p:nvSpPr>
        <p:spPr>
          <a:xfrm>
            <a:off x="457201" y="897467"/>
            <a:ext cx="2387600" cy="2633134"/>
          </a:xfrm>
          <a:solidFill>
            <a:srgbClr val="FFFFFF"/>
          </a:solidFill>
        </p:spPr>
        <p:txBody>
          <a:bodyPr/>
          <a:lstStyle/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Graafinen suunnittelu</a:t>
            </a:r>
          </a:p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Valokuvataide</a:t>
            </a:r>
          </a:p>
          <a:p>
            <a:pPr>
              <a:buNone/>
            </a:pPr>
            <a:r>
              <a:rPr lang="en-US" i="1" dirty="0" smtClean="0">
                <a:latin typeface="Georgia"/>
                <a:cs typeface="Georgia"/>
              </a:rPr>
              <a:t>Medialaboratorio</a:t>
            </a:r>
            <a:endParaRPr lang="fi-FI" i="1" dirty="0" smtClean="0">
              <a:latin typeface="Georgia"/>
              <a:cs typeface="Georgia"/>
            </a:endParaRPr>
          </a:p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	Uusi media</a:t>
            </a:r>
          </a:p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	Pelisuunnittelu ja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 –tuotanto</a:t>
            </a:r>
          </a:p>
          <a:p>
            <a:pPr>
              <a:buNone/>
            </a:pPr>
            <a:r>
              <a:rPr lang="fi-FI" i="1" dirty="0" smtClean="0">
                <a:latin typeface="Georgia"/>
                <a:cs typeface="Georgia"/>
              </a:rPr>
              <a:t>	Äänisuunnittelu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16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950" y="2429192"/>
            <a:ext cx="3743325" cy="881063"/>
          </a:xfrm>
          <a:solidFill>
            <a:srgbClr val="FFFFFF"/>
          </a:solidFill>
        </p:spPr>
        <p:txBody>
          <a:bodyPr/>
          <a:lstStyle/>
          <a:p>
            <a:r>
              <a:rPr lang="fi-FI" dirty="0" smtClean="0"/>
              <a:t>Elokuva- ja lavastustaide</a:t>
            </a:r>
            <a:endParaRPr lang="fi-FI" dirty="0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0"/>
          </p:nvPr>
        </p:nvSpPr>
        <p:spPr>
          <a:xfrm>
            <a:off x="4816475" y="2975822"/>
            <a:ext cx="3733800" cy="3420533"/>
          </a:xfrm>
          <a:solidFill>
            <a:srgbClr val="FFFFFF"/>
          </a:solidFill>
        </p:spPr>
        <p:txBody>
          <a:bodyPr/>
          <a:lstStyle/>
          <a:p>
            <a:pPr marL="0">
              <a:spcBef>
                <a:spcPts val="0"/>
              </a:spcBef>
              <a:spcAft>
                <a:spcPts val="300"/>
              </a:spcAft>
              <a:buNone/>
            </a:pPr>
            <a:r>
              <a:rPr lang="fi-FI" i="1" dirty="0" smtClean="0">
                <a:latin typeface="Georgia"/>
                <a:cs typeface="Georgia"/>
              </a:rPr>
              <a:t>Elokuvataiteen koulutusohjelma</a:t>
            </a:r>
          </a:p>
          <a:p>
            <a:pPr marL="0" lvl="1">
              <a:spcAft>
                <a:spcPts val="300"/>
              </a:spcAft>
              <a:buNone/>
            </a:pPr>
            <a:r>
              <a:rPr lang="fi-FI" i="1" dirty="0" smtClean="0">
                <a:latin typeface="Georgia"/>
                <a:cs typeface="Georgia"/>
              </a:rPr>
              <a:t>	Elokuvaus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Leikkaus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Ohjaus 	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Dokumentaarinen elokuva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Tuotanto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Käsikirjoitus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Äänisuunnittelu</a:t>
            </a:r>
          </a:p>
          <a:p>
            <a:pPr marL="0">
              <a:spcAft>
                <a:spcPts val="300"/>
              </a:spcAft>
              <a:buNone/>
            </a:pPr>
            <a:r>
              <a:rPr lang="fi-FI" i="1" dirty="0" smtClean="0">
                <a:latin typeface="Georgia"/>
                <a:cs typeface="Georgia"/>
              </a:rPr>
              <a:t>Lavastustaiteen koulutusohjelma</a:t>
            </a:r>
          </a:p>
          <a:p>
            <a:pPr marL="0" lvl="1">
              <a:spcAft>
                <a:spcPts val="300"/>
              </a:spcAft>
              <a:buNone/>
            </a:pPr>
            <a:r>
              <a:rPr lang="fi-FI" i="1" dirty="0" smtClean="0">
                <a:latin typeface="Georgia"/>
                <a:cs typeface="Georgia"/>
              </a:rPr>
              <a:t>	Elokuva- ja televisiolavastus 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Näyttämölavastus</a:t>
            </a:r>
            <a:br>
              <a:rPr lang="fi-FI" i="1" dirty="0" smtClean="0">
                <a:latin typeface="Georgia"/>
                <a:cs typeface="Georgia"/>
              </a:rPr>
            </a:br>
            <a:r>
              <a:rPr lang="fi-FI" i="1" dirty="0" smtClean="0">
                <a:latin typeface="Georgia"/>
                <a:cs typeface="Georgia"/>
              </a:rPr>
              <a:t>	Pukusuunnittelu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2"/>
                </a:solidFill>
              </a:rPr>
              <a:t>Kuva: Aalto-yliopisto</a:t>
            </a:r>
            <a:endParaRPr lang="en-US" sz="105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095" y="685800"/>
            <a:ext cx="8055139" cy="2636000"/>
          </a:xfrm>
        </p:spPr>
        <p:txBody>
          <a:bodyPr/>
          <a:lstStyle/>
          <a:p>
            <a:r>
              <a:rPr lang="fi-FI" sz="4400" dirty="0" smtClean="0"/>
              <a:t/>
            </a:r>
            <a:br>
              <a:rPr lang="fi-FI" sz="4400" dirty="0" smtClean="0"/>
            </a:br>
            <a:r>
              <a:rPr lang="fi-FI" sz="5600" dirty="0" smtClean="0">
                <a:effectLst>
                  <a:outerShdw blurRad="50800" dir="2700000" algn="tl" rotWithShape="0">
                    <a:srgbClr val="000000">
                      <a:alpha val="43000"/>
                    </a:srgbClr>
                  </a:outerShdw>
                </a:effectLst>
              </a:rPr>
              <a:t>Tutkimus</a:t>
            </a:r>
            <a:endParaRPr lang="fi-FI" sz="2000" b="0" dirty="0">
              <a:effectLst>
                <a:outerShdw blurRad="508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24</a:t>
            </a:fld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6394199" cy="383155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fi-FI" b="0" dirty="0" smtClean="0"/>
              <a:t>Tutkimuksemme on </a:t>
            </a:r>
            <a:r>
              <a:rPr lang="fi-FI" b="0" dirty="0"/>
              <a:t>monipuolista </a:t>
            </a:r>
            <a:r>
              <a:rPr lang="fi-FI" dirty="0"/>
              <a:t>tieteen, taiteen ja muotoilun vuorovaikutukseen </a:t>
            </a:r>
            <a:r>
              <a:rPr lang="fi-FI" b="0" dirty="0"/>
              <a:t>perustuvaa tutkimusta.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/>
              <a:t>Tutkimuksen pääalueita </a:t>
            </a:r>
            <a:r>
              <a:rPr lang="fi-FI" b="0" dirty="0"/>
              <a:t>ovat </a:t>
            </a:r>
            <a:r>
              <a:rPr lang="fi-FI" dirty="0"/>
              <a:t>muotoilu, media, taide </a:t>
            </a:r>
            <a:r>
              <a:rPr lang="fi-FI" b="0" dirty="0" smtClean="0"/>
              <a:t>ja </a:t>
            </a:r>
            <a:r>
              <a:rPr lang="fi-FI" dirty="0" smtClean="0"/>
              <a:t>arkkitehtuuri</a:t>
            </a:r>
            <a:r>
              <a:rPr lang="fi-FI" b="0" dirty="0" smtClean="0"/>
              <a:t>. Kestävä </a:t>
            </a:r>
            <a:r>
              <a:rPr lang="fi-FI" b="0" dirty="0"/>
              <a:t>kehitys on niitä yhdistävä </a:t>
            </a:r>
            <a:r>
              <a:rPr lang="fi-FI" b="0" dirty="0" smtClean="0"/>
              <a:t>teema.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Muotoilun </a:t>
            </a:r>
            <a:r>
              <a:rPr lang="fi-FI" b="0" dirty="0">
                <a:cs typeface="Arial" charset="0"/>
              </a:rPr>
              <a:t>ja median </a:t>
            </a:r>
            <a:r>
              <a:rPr lang="fi-FI" b="0" dirty="0" smtClean="0">
                <a:cs typeface="Arial" charset="0"/>
              </a:rPr>
              <a:t>alan tutkimuksemme </a:t>
            </a:r>
            <a:r>
              <a:rPr lang="fi-FI" b="0" dirty="0">
                <a:cs typeface="Arial" charset="0"/>
              </a:rPr>
              <a:t>on </a:t>
            </a:r>
            <a:r>
              <a:rPr lang="fi-FI" dirty="0">
                <a:cs typeface="Arial" charset="0"/>
              </a:rPr>
              <a:t>maailmanluokkaa</a:t>
            </a:r>
            <a:r>
              <a:rPr lang="fi-FI" b="0" dirty="0">
                <a:cs typeface="Arial" charset="0"/>
              </a:rPr>
              <a:t>, ja </a:t>
            </a:r>
            <a:r>
              <a:rPr lang="fi-FI" b="0" dirty="0" smtClean="0">
                <a:cs typeface="Arial" charset="0"/>
              </a:rPr>
              <a:t>taiteen </a:t>
            </a:r>
            <a:r>
              <a:rPr lang="fi-FI" b="0" dirty="0">
                <a:cs typeface="Arial" charset="0"/>
              </a:rPr>
              <a:t>ja arkkitehtuurin alalla vahvaa kansainvälisessä mittakaavassa</a:t>
            </a:r>
            <a:r>
              <a:rPr lang="fi-FI" b="0" dirty="0" smtClean="0">
                <a:cs typeface="Arial" charset="0"/>
              </a:rPr>
              <a:t>.</a:t>
            </a:r>
            <a:endParaRPr lang="fi-FI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 smtClean="0"/>
              <a:t>Olemme tutkimustoiminnassamme kiinnostava ja haluttu kansainvälinen </a:t>
            </a:r>
            <a:r>
              <a:rPr lang="fi-FI" dirty="0" smtClean="0"/>
              <a:t>edelläkävijä</a:t>
            </a:r>
            <a:r>
              <a:rPr lang="fi-FI" b="0" dirty="0" smtClean="0"/>
              <a:t>. Tohtorikoulutusohjelmaamme hakijoista yli puolet on ulkomaisia.  </a:t>
            </a:r>
            <a:br>
              <a:rPr lang="fi-FI" b="0" dirty="0" smtClean="0"/>
            </a:br>
            <a:endParaRPr lang="fi-FI" b="0" dirty="0" smtClean="0"/>
          </a:p>
          <a:p>
            <a:endParaRPr lang="fi-FI" b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Olemme tutkimuksen edelläkävijä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2926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F2194C7-FC65-A549-BB43-D08A69BC957B}" type="datetime1">
              <a:rPr lang="fi-FI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2A262-73F1-9942-AAD6-914D3B8C29C9}" type="slidenum">
              <a:rPr lang="fi-FI"/>
              <a:pPr>
                <a:defRPr/>
              </a:pPr>
              <a:t>25</a:t>
            </a:fld>
            <a:endParaRPr lang="fi-FI" dirty="0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40001" y="1685675"/>
            <a:ext cx="4006599" cy="38315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sz="1600" dirty="0">
                <a:cs typeface="Arial" charset="0"/>
              </a:rPr>
              <a:t>Living+ </a:t>
            </a:r>
            <a:r>
              <a:rPr lang="fi-FI" sz="1600" b="0" dirty="0">
                <a:cs typeface="Arial" charset="0"/>
              </a:rPr>
              <a:t/>
            </a:r>
            <a:br>
              <a:rPr lang="fi-FI" sz="1600" b="0" dirty="0">
                <a:cs typeface="Arial" charset="0"/>
              </a:rPr>
            </a:br>
            <a:r>
              <a:rPr lang="fi-FI" sz="1600" b="0" dirty="0" smtClean="0">
                <a:cs typeface="Arial" charset="0"/>
              </a:rPr>
              <a:t>Parempien, ihmislähtöisten elinympäristöjen rakentaminen </a:t>
            </a:r>
            <a:endParaRPr lang="fi-FI" sz="1600" b="0" dirty="0"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sz="1600" dirty="0" smtClean="0">
                <a:cs typeface="Arial" charset="0"/>
              </a:rPr>
              <a:t>Digitaalinen talous</a:t>
            </a:r>
            <a:r>
              <a:rPr lang="fi-FI" sz="1600" b="0" dirty="0" smtClean="0">
                <a:cs typeface="Arial" charset="0"/>
              </a:rPr>
              <a:t/>
            </a:r>
            <a:br>
              <a:rPr lang="fi-FI" sz="1600" b="0" dirty="0" smtClean="0">
                <a:cs typeface="Arial" charset="0"/>
              </a:rPr>
            </a:br>
            <a:r>
              <a:rPr lang="fi-FI" sz="1600" b="0" dirty="0" smtClean="0">
                <a:cs typeface="Arial" charset="0"/>
              </a:rPr>
              <a:t>Mobiiliteknologioiden, palvelujen, median, pelien ja viihteen kohtaamisen tuottamat uudet ratkaisut</a:t>
            </a:r>
            <a:endParaRPr lang="fi-FI" sz="1600" b="0" dirty="0"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sz="1600" b="0" dirty="0" smtClean="0">
                <a:cs typeface="Arial" charset="0"/>
              </a:rPr>
              <a:t>Tutkimuksemme </a:t>
            </a:r>
            <a:r>
              <a:rPr lang="fi-FI" sz="1600" dirty="0">
                <a:cs typeface="Arial" charset="0"/>
              </a:rPr>
              <a:t>kärkialueita </a:t>
            </a:r>
            <a:r>
              <a:rPr lang="fi-FI" sz="1600" b="0" dirty="0">
                <a:cs typeface="Arial" charset="0"/>
              </a:rPr>
              <a:t>ovat </a:t>
            </a:r>
            <a:r>
              <a:rPr lang="fi-FI" sz="1600" b="0" dirty="0" smtClean="0">
                <a:cs typeface="Arial" charset="0"/>
              </a:rPr>
              <a:t>lisäksi muotoilu</a:t>
            </a:r>
            <a:r>
              <a:rPr lang="fi-FI" sz="1600" b="0" dirty="0">
                <a:cs typeface="Arial" charset="0"/>
              </a:rPr>
              <a:t>, </a:t>
            </a:r>
            <a:r>
              <a:rPr lang="fi-FI" sz="1600" b="0" dirty="0" smtClean="0">
                <a:cs typeface="Arial" charset="0"/>
              </a:rPr>
              <a:t>digitaalinen </a:t>
            </a:r>
            <a:r>
              <a:rPr lang="fi-FI" sz="1600" b="0" dirty="0">
                <a:cs typeface="Arial" charset="0"/>
              </a:rPr>
              <a:t>media, audiovisuaalinen </a:t>
            </a:r>
            <a:r>
              <a:rPr lang="fi-FI" sz="1600" b="0" dirty="0" smtClean="0">
                <a:cs typeface="Arial" charset="0"/>
              </a:rPr>
              <a:t>esittäminen</a:t>
            </a:r>
            <a:r>
              <a:rPr lang="fi-FI" sz="1600" b="0" dirty="0">
                <a:cs typeface="Arial" charset="0"/>
              </a:rPr>
              <a:t>, </a:t>
            </a:r>
            <a:r>
              <a:rPr lang="fi-FI" sz="1600" b="0" dirty="0" smtClean="0">
                <a:cs typeface="Arial" charset="0"/>
              </a:rPr>
              <a:t>taiteellinen tutkimus</a:t>
            </a:r>
            <a:r>
              <a:rPr lang="fi-FI" sz="1600" b="0" dirty="0">
                <a:cs typeface="Arial" charset="0"/>
              </a:rPr>
              <a:t>, visuaalinen </a:t>
            </a:r>
            <a:r>
              <a:rPr lang="fi-FI" sz="1600" b="0" dirty="0" smtClean="0">
                <a:cs typeface="Arial" charset="0"/>
              </a:rPr>
              <a:t>kulttuuri </a:t>
            </a:r>
            <a:r>
              <a:rPr lang="fi-FI" sz="1600" b="0" dirty="0">
                <a:cs typeface="Arial" charset="0"/>
              </a:rPr>
              <a:t>ja hyvinvointirakentaminen sekä </a:t>
            </a:r>
            <a:r>
              <a:rPr lang="fi-FI" sz="1600" b="0" dirty="0" smtClean="0">
                <a:cs typeface="Arial" charset="0"/>
              </a:rPr>
              <a:t>yhdyskunta- </a:t>
            </a:r>
            <a:r>
              <a:rPr lang="fi-FI" sz="1600" b="0" dirty="0">
                <a:cs typeface="Arial" charset="0"/>
              </a:rPr>
              <a:t>ja kaupunkirakentaminen.</a:t>
            </a:r>
          </a:p>
          <a:p>
            <a:pPr marL="342900" indent="-342900">
              <a:buFont typeface="Arial" pitchFamily="34" charset="0"/>
              <a:buChar char="•"/>
            </a:pPr>
            <a:endParaRPr lang="fi-FI" sz="1600" b="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4578099" cy="1536700"/>
          </a:xfrm>
        </p:spPr>
        <p:txBody>
          <a:bodyPr/>
          <a:lstStyle/>
          <a:p>
            <a:pPr>
              <a:defRPr/>
            </a:pPr>
            <a:r>
              <a:rPr lang="fi-FI" dirty="0" smtClean="0"/>
              <a:t>Keskeisiä tutkimusalueitamme</a:t>
            </a:r>
            <a:endParaRPr lang="fi-FI" dirty="0"/>
          </a:p>
        </p:txBody>
      </p:sp>
      <p:pic>
        <p:nvPicPr>
          <p:cNvPr id="7" name="Picture 6" descr="Design20Factory20Demo20Day002_JPG.JPG"/>
          <p:cNvPicPr>
            <a:picLocks noChangeAspect="1"/>
          </p:cNvPicPr>
          <p:nvPr/>
        </p:nvPicPr>
        <p:blipFill>
          <a:blip r:embed="rId2"/>
          <a:srcRect l="27973" r="17236"/>
          <a:stretch>
            <a:fillRect/>
          </a:stretch>
        </p:blipFill>
        <p:spPr>
          <a:xfrm>
            <a:off x="4931837" y="0"/>
            <a:ext cx="4212163" cy="5765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2"/>
                </a:solidFill>
              </a:rPr>
              <a:t>Kuva: Aalto-yliopisto</a:t>
            </a:r>
            <a:endParaRPr lang="en-US" sz="105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82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en-GB" smtClean="0"/>
              <a:pPr>
                <a:defRPr/>
              </a:pPr>
              <a:t>01/12/2014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26</a:t>
            </a:fld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828799" cy="383155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fi-FI" dirty="0" smtClean="0"/>
              <a:t>ChemArts</a:t>
            </a:r>
            <a:r>
              <a:rPr lang="fi-FI" dirty="0"/>
              <a:t/>
            </a:r>
            <a:br>
              <a:rPr lang="fi-FI" dirty="0"/>
            </a:br>
            <a:r>
              <a:rPr lang="fi-FI" b="0" dirty="0"/>
              <a:t>M</a:t>
            </a:r>
            <a:r>
              <a:rPr lang="fi-FI" b="0" dirty="0" smtClean="0"/>
              <a:t>uotoilu kohtaa selluloosan – uudet aktiiviset materiaalit   </a:t>
            </a:r>
            <a:endParaRPr lang="fi-FI" b="0" dirty="0"/>
          </a:p>
          <a:p>
            <a:pPr marL="342900" indent="-342900">
              <a:buFont typeface="Arial" pitchFamily="34" charset="0"/>
              <a:buChar char="•"/>
            </a:pPr>
            <a:r>
              <a:rPr lang="fi-FI" dirty="0" smtClean="0"/>
              <a:t>Puurakentaminen </a:t>
            </a:r>
            <a:r>
              <a:rPr lang="fi-FI" dirty="0"/>
              <a:t/>
            </a:r>
            <a:br>
              <a:rPr lang="fi-FI" dirty="0"/>
            </a:br>
            <a:r>
              <a:rPr lang="fi-FI" b="0" dirty="0" smtClean="0"/>
              <a:t>Puurakentamisen innovaatiot, kestävän kehityksen puuarkkitehtuuri  </a:t>
            </a:r>
            <a:endParaRPr lang="fi-FI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dirty="0" smtClean="0"/>
              <a:t>Pelisuunnittelu</a:t>
            </a:r>
            <a:br>
              <a:rPr lang="fi-FI" dirty="0" smtClean="0"/>
            </a:br>
            <a:r>
              <a:rPr lang="fi-FI" b="0" dirty="0" smtClean="0"/>
              <a:t>Muotoilu ja teknologia yhdistyvät uusiksi sovelluksiksi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  <a:p>
            <a:endParaRPr lang="fi-FI" dirty="0" smtClean="0"/>
          </a:p>
          <a:p>
            <a:pPr marL="342900" indent="-342900">
              <a:buFont typeface="Arial" pitchFamily="34" charset="0"/>
              <a:buChar char="•"/>
            </a:pPr>
            <a:endParaRPr lang="fi-FI" dirty="0"/>
          </a:p>
          <a:p>
            <a:endParaRPr lang="fi-FI" dirty="0" smtClean="0"/>
          </a:p>
          <a:p>
            <a:pPr marL="342900" indent="-342900"/>
            <a:endParaRPr lang="fi-FI" dirty="0" smtClean="0"/>
          </a:p>
          <a:p>
            <a:pPr marL="342900" indent="-3429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4057399" cy="2184400"/>
          </a:xfrm>
        </p:spPr>
        <p:txBody>
          <a:bodyPr/>
          <a:lstStyle/>
          <a:p>
            <a:r>
              <a:rPr lang="en-GB" dirty="0" smtClean="0"/>
              <a:t>Erityistä tutkimuksen saralla</a:t>
            </a:r>
            <a:endParaRPr lang="en-GB" dirty="0"/>
          </a:p>
        </p:txBody>
      </p:sp>
      <p:pic>
        <p:nvPicPr>
          <p:cNvPr id="7" name="Picture 6" descr="Design20Factory20Demo20Day002_JPG.JPG"/>
          <p:cNvPicPr>
            <a:picLocks noChangeAspect="1"/>
          </p:cNvPicPr>
          <p:nvPr/>
        </p:nvPicPr>
        <p:blipFill>
          <a:blip r:embed="rId2"/>
          <a:srcRect b="16295"/>
          <a:stretch>
            <a:fillRect/>
          </a:stretch>
        </p:blipFill>
        <p:spPr>
          <a:xfrm>
            <a:off x="4762500" y="-16548"/>
            <a:ext cx="4559300" cy="5782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476867" y="19282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431" y="-482600"/>
            <a:ext cx="8055139" cy="2636000"/>
          </a:xfrm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fi-FI" sz="4400" smtClean="0"/>
              <a:t/>
            </a:r>
            <a:br>
              <a:rPr lang="fi-FI" sz="4400" smtClean="0"/>
            </a:br>
            <a:r>
              <a:rPr lang="fi-FI" sz="4400" smtClean="0"/>
              <a:t/>
            </a:r>
            <a:br>
              <a:rPr lang="fi-FI" sz="4400" smtClean="0"/>
            </a:br>
            <a:r>
              <a:rPr lang="fi-FI" sz="4400" smtClean="0"/>
              <a:t>Opiskelijaprojekteja </a:t>
            </a:r>
            <a:br>
              <a:rPr lang="fi-FI" sz="4400" smtClean="0"/>
            </a:br>
            <a:r>
              <a:rPr lang="fi-FI" sz="4400" smtClean="0"/>
              <a:t>ja palkintoja</a:t>
            </a:r>
            <a:endParaRPr lang="fi-FI" sz="2000" b="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315200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 Mikko Raskinen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saarel\AppData\Local\Microsoft\Windows\Temporary Internet Files\Low\Content.IE5\BRGTY6HF\maailmannayttely_elokuv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0"/>
          <a:stretch>
            <a:fillRect/>
          </a:stretch>
        </p:blipFill>
        <p:spPr bwMode="auto">
          <a:xfrm>
            <a:off x="-12938" y="3048000"/>
            <a:ext cx="91569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iris-room_y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978400" cy="622829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b="1" dirty="0" smtClean="0"/>
              <a:t>Digitaalinen aikamatka Pariisin</a:t>
            </a:r>
            <a:r>
              <a:rPr lang="fr-FR" sz="3600" b="1" dirty="0"/>
              <a:t> 1900</a:t>
            </a:r>
            <a:br>
              <a:rPr lang="fr-FR" sz="3600" b="1" dirty="0"/>
            </a:br>
            <a:r>
              <a:rPr lang="fr-FR" sz="3600" b="1" dirty="0"/>
              <a:t>maailmannäyttelyyn</a:t>
            </a:r>
            <a:endParaRPr lang="fi-FI" sz="36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897466"/>
            <a:ext cx="4978400" cy="2540001"/>
          </a:xfrm>
        </p:spPr>
        <p:txBody>
          <a:bodyPr rIns="108000"/>
          <a:lstStyle/>
          <a:p>
            <a:pPr marL="0">
              <a:buNone/>
            </a:pPr>
            <a:r>
              <a:rPr lang="fi-FI" b="0" smtClean="0"/>
              <a:t>Digitaalista kulttuuriperimää ja sen visualisointia käsittelevä tutkimushanke sukeltaa Suomen paviljonkiin Pariisin vuoden 1900 maailmannäyttelyssä.</a:t>
            </a:r>
          </a:p>
          <a:p>
            <a:pPr marL="0">
              <a:buNone/>
            </a:pPr>
            <a:r>
              <a:rPr lang="fi-FI" smtClean="0"/>
              <a:t>Le Pavilion de la Finlande à l'exposition universelle de 1900 à Paris </a:t>
            </a:r>
            <a:r>
              <a:rPr lang="fi-FI" b="0" smtClean="0"/>
              <a:t>3D-lyhytelokuva vie katsojan aikamatkalle paviljonkiin ja sen esineistöön. </a:t>
            </a:r>
          </a:p>
          <a:p>
            <a:pPr marL="0">
              <a:buNone/>
            </a:pPr>
            <a:r>
              <a:rPr lang="fi-FI" b="0" smtClean="0"/>
              <a:t>Projekti oli esillä Pariisissa Orsayn museossa. </a:t>
            </a:r>
          </a:p>
          <a:p>
            <a:endParaRPr lang="en-US" b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8194"/>
            <a:ext cx="3273425" cy="11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3276601" cy="1084588"/>
          </a:xfrm>
        </p:spPr>
        <p:txBody>
          <a:bodyPr/>
          <a:lstStyle/>
          <a:p>
            <a:r>
              <a:rPr lang="en-US" b="1" dirty="0" smtClean="0"/>
              <a:t>Eläimet kyläilevät kaupungissa</a:t>
            </a:r>
            <a:endParaRPr lang="fi-FI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199" y="1130300"/>
            <a:ext cx="3276601" cy="3766820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mtClean="0"/>
              <a:t>Helsingin juhlaviikkojen kanssa yhteistyössä tehdyssä projektissa Aalto-yliopiston kuvataidekasvatuksen opiskelijat ohjasivat yli kahtakymmentä työpajaa, joiden aikana luotiin tuhansia eläinfiguureja.</a:t>
            </a:r>
          </a:p>
          <a:p>
            <a:pPr marL="0">
              <a:spcBef>
                <a:spcPts val="0"/>
              </a:spcBef>
              <a:buNone/>
            </a:pPr>
            <a:r>
              <a:rPr lang="en-US" smtClean="0"/>
              <a:t>Projektin kohokohtana oli eläinten kulkue Helsingin keskustan halki.</a:t>
            </a:r>
          </a:p>
          <a:p>
            <a:pPr marL="0">
              <a:spcBef>
                <a:spcPts val="0"/>
              </a:spcBef>
              <a:buNone/>
            </a:pPr>
            <a:r>
              <a:rPr lang="en-US" smtClean="0"/>
              <a:t>Projektin lopputuloksena kaupunkilaiset pääsivät lähemmäs omaa luovuuttaan, suhdettaan luontoon sekä yhteisöllistä heimohenkeä.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15200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 Mikko Raskinen</a:t>
            </a:r>
            <a:endParaRPr lang="en-US" sz="1050" b="1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rl.jpeg"/>
          <p:cNvPicPr>
            <a:picLocks noChangeAspect="1"/>
          </p:cNvPicPr>
          <p:nvPr/>
        </p:nvPicPr>
        <p:blipFill>
          <a:blip r:embed="rId3"/>
          <a:srcRect t="10023" r="4642" b="10495"/>
          <a:stretch>
            <a:fillRect/>
          </a:stretch>
        </p:blipFill>
        <p:spPr>
          <a:xfrm>
            <a:off x="4638980" y="0"/>
            <a:ext cx="4521953" cy="5774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381000"/>
            <a:ext cx="3663699" cy="1195798"/>
          </a:xfrm>
        </p:spPr>
        <p:txBody>
          <a:bodyPr/>
          <a:lstStyle/>
          <a:p>
            <a:pPr>
              <a:defRPr/>
            </a:pPr>
            <a:r>
              <a:rPr lang="fi-FI" sz="2400" dirty="0" smtClean="0"/>
              <a:t>Aalto-yliopisto edustaa  monimuotoisuutta </a:t>
            </a:r>
            <a:r>
              <a:rPr lang="fi-FI" sz="2400" dirty="0"/>
              <a:t>ja toisin tekemistä</a:t>
            </a:r>
          </a:p>
        </p:txBody>
      </p:sp>
      <p:sp>
        <p:nvSpPr>
          <p:cNvPr id="39940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40001" y="1685675"/>
            <a:ext cx="3663699" cy="38315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6538" lvl="1" indent="-211138">
              <a:buFont typeface="Arial" charset="0"/>
              <a:buChar char="•"/>
            </a:pPr>
            <a:r>
              <a:rPr lang="fi-FI" dirty="0" smtClean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Nimi </a:t>
            </a:r>
            <a:r>
              <a:rPr lang="fi-FI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on kunnianosoitus yhdelle </a:t>
            </a:r>
            <a:r>
              <a:rPr lang="fi-FI" b="1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kansainvälisesti tunnetuimmista </a:t>
            </a:r>
            <a:r>
              <a:rPr lang="fi-FI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suomalaisista, arkkitehti, muotoilija ja akateemikko Alvar Aallolle. </a:t>
            </a:r>
          </a:p>
          <a:p>
            <a:pPr marL="236538" lvl="1" indent="-211138">
              <a:buFont typeface="Arial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Hän perehtyi teknologian saloihin ja kehitti teollista tuotantoa sekä yritystoimintaa. </a:t>
            </a:r>
          </a:p>
          <a:p>
            <a:pPr marL="236538" lvl="1" indent="-211138">
              <a:buFont typeface="Arial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Nimi kuvaa erinomaisella tavalla uuden yliopiston </a:t>
            </a:r>
            <a:r>
              <a:rPr lang="fi-FI" b="1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ideaa, henkeä, arvomaailmaa ja pyrkimyksiä</a:t>
            </a:r>
            <a:r>
              <a:rPr lang="fi-FI" dirty="0">
                <a:solidFill>
                  <a:srgbClr val="000000"/>
                </a:solidFill>
                <a:latin typeface="+mn-lt"/>
                <a:ea typeface="MS PGothic" charset="0"/>
                <a:cs typeface="Georgia" charset="0"/>
              </a:rPr>
              <a:t>.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F2194C7-FC65-A549-BB43-D08A69BC957B}" type="datetime1">
              <a:rPr lang="fi-FI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762A262-73F1-9942-AAD6-914D3B8C29C9}" type="slidenum">
              <a:rPr lang="fi-FI"/>
              <a:pPr>
                <a:defRPr/>
              </a:pPr>
              <a:t>3</a:t>
            </a:fld>
            <a:endParaRPr lang="fi-FI" dirty="0"/>
          </a:p>
        </p:txBody>
      </p:sp>
      <p:sp>
        <p:nvSpPr>
          <p:cNvPr id="15" name="Rectangle 14"/>
          <p:cNvSpPr/>
          <p:nvPr/>
        </p:nvSpPr>
        <p:spPr>
          <a:xfrm>
            <a:off x="4804836" y="47722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Alvar Aalto </a:t>
            </a:r>
            <a:br>
              <a:rPr lang="fi-FI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fi-FI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(1898–1976)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2228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Eeva ja Pertti Ingervo/Alvar Aalto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200" dirty="0" smtClean="0"/>
              <a:t>Opiskelijoiden voittoja </a:t>
            </a:r>
            <a:br>
              <a:rPr lang="fi-FI" sz="3200" dirty="0" smtClean="0"/>
            </a:br>
            <a:r>
              <a:rPr lang="fi-FI" sz="3200" dirty="0" smtClean="0"/>
              <a:t>kansainvälisissä kilpailuissa</a:t>
            </a:r>
            <a:endParaRPr lang="fi-F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30</a:t>
            </a:fld>
            <a:endParaRPr lang="fi-FI" dirty="0"/>
          </a:p>
        </p:txBody>
      </p:sp>
      <p:pic>
        <p:nvPicPr>
          <p:cNvPr id="9" name="Picture 6" descr="Kuva: Meri Mäki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1414483"/>
            <a:ext cx="5031066" cy="2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50" y="3562774"/>
            <a:ext cx="5160249" cy="20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122334" y="2106507"/>
            <a:ext cx="2632787" cy="5111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rgbClr val="FFFFFF"/>
                </a:solidFill>
                <a:latin typeface="Arial"/>
                <a:cs typeface="Arial"/>
              </a:rPr>
              <a:t>Pohjoismainen taidekasvatuksen </a:t>
            </a:r>
          </a:p>
          <a:p>
            <a:r>
              <a:rPr lang="fi-FI" sz="1200" dirty="0">
                <a:solidFill>
                  <a:srgbClr val="FFFFFF"/>
                </a:solidFill>
                <a:latin typeface="Arial"/>
                <a:cs typeface="Arial"/>
              </a:rPr>
              <a:t>alan palkinto </a:t>
            </a:r>
            <a:r>
              <a:rPr lang="fi-FI" sz="1200" b="1" dirty="0">
                <a:solidFill>
                  <a:srgbClr val="FFFFFF"/>
                </a:solidFill>
                <a:latin typeface="Arial"/>
                <a:cs typeface="Arial"/>
              </a:rPr>
              <a:t>Veera Jalavalle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6474" y="4216932"/>
            <a:ext cx="2073676" cy="944825"/>
          </a:xfrm>
          <a:prstGeom prst="rect">
            <a:avLst/>
          </a:prstGeom>
          <a:solidFill>
            <a:srgbClr val="FFA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dirty="0">
                <a:solidFill>
                  <a:schemeClr val="bg1"/>
                </a:solidFill>
                <a:latin typeface="Arial"/>
                <a:cs typeface="Arial"/>
              </a:rPr>
              <a:t>Jenni Toivoniemen </a:t>
            </a:r>
            <a:r>
              <a:rPr lang="fi-FI" sz="1200" dirty="0">
                <a:solidFill>
                  <a:schemeClr val="bg1"/>
                </a:solidFill>
                <a:latin typeface="Arial"/>
                <a:cs typeface="Arial"/>
              </a:rPr>
              <a:t>lyhytelokuva </a:t>
            </a:r>
            <a:r>
              <a:rPr lang="fi-FI" sz="1200" i="1" dirty="0">
                <a:solidFill>
                  <a:schemeClr val="bg1"/>
                </a:solidFill>
                <a:latin typeface="Arial"/>
                <a:cs typeface="Arial"/>
              </a:rPr>
              <a:t>Treffit </a:t>
            </a:r>
            <a:r>
              <a:rPr lang="fi-FI" sz="1200" dirty="0" smtClean="0">
                <a:solidFill>
                  <a:schemeClr val="bg1"/>
                </a:solidFill>
                <a:latin typeface="Arial"/>
                <a:cs typeface="Arial"/>
              </a:rPr>
              <a:t>voitti </a:t>
            </a:r>
            <a:r>
              <a:rPr lang="fi-FI" sz="1200" dirty="0" err="1">
                <a:solidFill>
                  <a:schemeClr val="bg1"/>
                </a:solidFill>
                <a:latin typeface="Arial"/>
                <a:cs typeface="Arial"/>
              </a:rPr>
              <a:t>Sundancen</a:t>
            </a:r>
            <a:r>
              <a:rPr lang="fi-FI" sz="1200" dirty="0">
                <a:solidFill>
                  <a:schemeClr val="bg1"/>
                </a:solidFill>
                <a:latin typeface="Arial"/>
                <a:cs typeface="Arial"/>
              </a:rPr>
              <a:t> kansainvälisen lyhytelokuvakilpailun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8121" y="5630812"/>
            <a:ext cx="144247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mtClean="0"/>
              <a:t>Kuvat: Aalto-yliopisto</a:t>
            </a:r>
            <a:endParaRPr lang="en-US" sz="900" b="1"/>
          </a:p>
        </p:txBody>
      </p:sp>
    </p:spTree>
    <p:extLst>
      <p:ext uri="{BB962C8B-B14F-4D97-AF65-F5344CB8AC3E}">
        <p14:creationId xmlns:p14="http://schemas.microsoft.com/office/powerpoint/2010/main" val="29875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841" y="381000"/>
            <a:ext cx="5206931" cy="909322"/>
          </a:xfrm>
        </p:spPr>
        <p:txBody>
          <a:bodyPr/>
          <a:lstStyle/>
          <a:p>
            <a:r>
              <a:rPr lang="fi-FI" sz="3200" dirty="0" smtClean="0"/>
              <a:t>Opiskelijoiden voittoja </a:t>
            </a:r>
            <a:br>
              <a:rPr lang="fi-FI" sz="3200" dirty="0" smtClean="0"/>
            </a:br>
            <a:r>
              <a:rPr lang="fi-FI" sz="3200" dirty="0" smtClean="0"/>
              <a:t>kansainvälisissä kilpailuissa</a:t>
            </a:r>
            <a:endParaRPr lang="fi-F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31</a:t>
            </a:fld>
            <a:endParaRPr lang="fi-FI" dirty="0"/>
          </a:p>
        </p:txBody>
      </p:sp>
      <p:pic>
        <p:nvPicPr>
          <p:cNvPr id="12" name="Picture 4" descr="Aalto-yliopiston opiskelijat finaaliin kestävän rakentamisen opiskelijakilpailussa Japani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r="47899"/>
          <a:stretch>
            <a:fillRect/>
          </a:stretch>
        </p:blipFill>
        <p:spPr bwMode="auto">
          <a:xfrm>
            <a:off x="5865724" y="3454401"/>
            <a:ext cx="2759875" cy="16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esaarel\AppData\Local\Microsoft\Windows\Temporary Internet Files\Low\Content.IE5\L87ROVBF\Hyeres%20grand_prix_hy12_01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934" y="2678691"/>
            <a:ext cx="3056638" cy="305663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29841" y="2921000"/>
            <a:ext cx="2111759" cy="15798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smtClean="0"/>
              <a:t>Hyères Fashion Festival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smtClean="0"/>
              <a:t>-päävoitto Ranskassa: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i="1" smtClean="0"/>
              <a:t>2013</a:t>
            </a:r>
            <a:endParaRPr lang="fi-FI" sz="1200" i="1"/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smtClean="0"/>
              <a:t>Satu Maaranen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fi-FI" sz="1200" i="1" smtClean="0"/>
              <a:t>2012</a:t>
            </a:r>
            <a:r>
              <a:rPr lang="fi-FI" sz="1200" smtClean="0"/>
              <a:t> vaatetussuunnittelijoiden </a:t>
            </a:r>
            <a:r>
              <a:rPr lang="fi-FI" sz="1200"/>
              <a:t>triolle</a:t>
            </a:r>
            <a:r>
              <a:rPr lang="fi-FI" sz="1200" b="1"/>
              <a:t> Siiri Raasakka, Tiia Sirén ja Elina </a:t>
            </a:r>
            <a:r>
              <a:rPr lang="fi-FI" sz="1200" b="1" smtClean="0"/>
              <a:t>Laitinen</a:t>
            </a:r>
            <a:endParaRPr lang="fi-FI" sz="1200" b="1" dirty="0"/>
          </a:p>
        </p:txBody>
      </p:sp>
      <p:pic>
        <p:nvPicPr>
          <p:cNvPr id="18" name="Picture 4" descr="Aalto-yliopiston opiskelijat finaaliin kestävän rakentamisen opiskelijakilpailussa Japani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4"/>
          <a:stretch>
            <a:fillRect/>
          </a:stretch>
        </p:blipFill>
        <p:spPr bwMode="auto">
          <a:xfrm>
            <a:off x="5865725" y="1148079"/>
            <a:ext cx="2759875" cy="200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865724" y="2921000"/>
            <a:ext cx="2759875" cy="67564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1200" b="1" dirty="0">
                <a:solidFill>
                  <a:schemeClr val="bg1"/>
                </a:solidFill>
                <a:latin typeface="Arial"/>
                <a:cs typeface="Arial"/>
              </a:rPr>
              <a:t>Aalto-yliopiston opiskelijat </a:t>
            </a:r>
            <a:r>
              <a:rPr lang="fi-FI" sz="1200" dirty="0">
                <a:solidFill>
                  <a:schemeClr val="bg1"/>
                </a:solidFill>
                <a:latin typeface="Arial"/>
                <a:cs typeface="Arial"/>
              </a:rPr>
              <a:t>finaaliin kestävän rakentamisen opiskelijakilpailussa Japanissa</a:t>
            </a:r>
          </a:p>
          <a:p>
            <a:pPr eaLnBrk="1" hangingPunct="1"/>
            <a:endParaRPr lang="fi-FI" sz="12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5466" y="673100"/>
            <a:ext cx="3410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mtClean="0"/>
              <a:t>Kuvat: </a:t>
            </a:r>
            <a:br>
              <a:rPr lang="en-US" sz="900" smtClean="0"/>
            </a:br>
            <a:r>
              <a:rPr lang="en-US" sz="900" smtClean="0"/>
              <a:t>Aalto-yliopisto</a:t>
            </a:r>
            <a:endParaRPr lang="en-US" sz="9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1" y="1351417"/>
            <a:ext cx="3692658" cy="12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3600" b="1" dirty="0" smtClean="0"/>
              <a:t>Opiskelijoiden palkintoja</a:t>
            </a:r>
            <a:endParaRPr lang="fi-FI" sz="3600" b="1" dirty="0"/>
          </a:p>
        </p:txBody>
      </p:sp>
      <p:pic>
        <p:nvPicPr>
          <p:cNvPr id="8" name="Picture 7" descr="leo_lindroos_002_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66" y="1052818"/>
            <a:ext cx="5369579" cy="2130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33046" y="1576798"/>
            <a:ext cx="2877140" cy="9395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err="1" smtClean="0">
                <a:solidFill>
                  <a:srgbClr val="FFFFFF"/>
                </a:solidFill>
              </a:rPr>
              <a:t>Habitare-suunnittelukilpailun</a:t>
            </a:r>
            <a:r>
              <a:rPr lang="fi-FI" sz="1200" dirty="0" smtClean="0">
                <a:solidFill>
                  <a:srgbClr val="FFFFFF"/>
                </a:solidFill>
              </a:rPr>
              <a:t> kaikki </a:t>
            </a:r>
            <a:r>
              <a:rPr lang="fi-FI" sz="1200" dirty="0">
                <a:solidFill>
                  <a:srgbClr val="FFFFFF"/>
                </a:solidFill>
              </a:rPr>
              <a:t>finalistit </a:t>
            </a:r>
            <a:r>
              <a:rPr lang="fi-FI" sz="1200" dirty="0" smtClean="0">
                <a:solidFill>
                  <a:srgbClr val="FFFFFF"/>
                </a:solidFill>
              </a:rPr>
              <a:t>Aalto-yliopistosta. Kilpailun voitti arkkitehtiopiskelija </a:t>
            </a:r>
            <a:r>
              <a:rPr lang="fi-FI" sz="1200" b="1" dirty="0" smtClean="0">
                <a:solidFill>
                  <a:srgbClr val="FFFFFF"/>
                </a:solidFill>
              </a:rPr>
              <a:t>Leo Lindroos</a:t>
            </a:r>
            <a:r>
              <a:rPr lang="fi-FI" sz="1200" dirty="0" smtClean="0">
                <a:solidFill>
                  <a:srgbClr val="FFFFFF"/>
                </a:solidFill>
              </a:rPr>
              <a:t>. </a:t>
            </a:r>
            <a:endParaRPr lang="fi-FI" sz="1200" dirty="0">
              <a:solidFill>
                <a:srgbClr val="FFFFFF"/>
              </a:solidFill>
            </a:endParaRPr>
          </a:p>
        </p:txBody>
      </p:sp>
      <p:pic>
        <p:nvPicPr>
          <p:cNvPr id="9" name="Picture 4" descr="Vuoden nuori suunnittelija 2012 Ilona Hackenberg. Kuva: Kimmo Brand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2848504"/>
            <a:ext cx="4400299" cy="29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07074" y="4419600"/>
            <a:ext cx="2281594" cy="6279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rgbClr val="FFFFFF"/>
                </a:solidFill>
              </a:rPr>
              <a:t>Ilona </a:t>
            </a:r>
            <a:r>
              <a:rPr lang="fi-FI" sz="1200" b="1" dirty="0" err="1">
                <a:solidFill>
                  <a:srgbClr val="FFFFFF"/>
                </a:solidFill>
              </a:rPr>
              <a:t>Hackenberg</a:t>
            </a:r>
            <a:r>
              <a:rPr lang="fi-FI" sz="1200" b="1" dirty="0">
                <a:solidFill>
                  <a:srgbClr val="FFFFFF"/>
                </a:solidFill>
              </a:rPr>
              <a:t> </a:t>
            </a:r>
            <a:r>
              <a:rPr lang="fi-FI" sz="1200" dirty="0">
                <a:solidFill>
                  <a:srgbClr val="FFFFFF"/>
                </a:solidFill>
              </a:rPr>
              <a:t>on </a:t>
            </a:r>
            <a:r>
              <a:rPr lang="fi-FI" sz="1200" dirty="0" smtClean="0">
                <a:solidFill>
                  <a:srgbClr val="FFFFFF"/>
                </a:solidFill>
              </a:rPr>
              <a:t>Vuoden </a:t>
            </a:r>
            <a:r>
              <a:rPr lang="fi-FI" sz="1200" dirty="0">
                <a:solidFill>
                  <a:srgbClr val="FFFFFF"/>
                </a:solidFill>
              </a:rPr>
              <a:t>Nuori </a:t>
            </a:r>
            <a:r>
              <a:rPr lang="fi-FI" sz="1200" dirty="0" smtClean="0">
                <a:solidFill>
                  <a:srgbClr val="FFFFFF"/>
                </a:solidFill>
              </a:rPr>
              <a:t>Suunnittelija 2012.</a:t>
            </a:r>
            <a:endParaRPr lang="fi-FI" sz="1200" dirty="0">
              <a:solidFill>
                <a:srgbClr val="FFFFFF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>
          <a:xfrm>
            <a:off x="4940300" y="6111875"/>
            <a:ext cx="3619500" cy="185738"/>
          </a:xfrm>
        </p:spPr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940300" y="6297613"/>
            <a:ext cx="3619500" cy="161925"/>
          </a:xfr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32</a:t>
            </a:fld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7183119" y="5432921"/>
            <a:ext cx="1442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mtClean="0"/>
              <a:t>Kuvat: </a:t>
            </a:r>
            <a:br>
              <a:rPr lang="en-US" sz="900" smtClean="0"/>
            </a:br>
            <a:r>
              <a:rPr lang="en-US" sz="900" smtClean="0"/>
              <a:t>Aalto-yliopisto</a:t>
            </a:r>
            <a:endParaRPr lang="en-US" sz="900" b="1"/>
          </a:p>
        </p:txBody>
      </p:sp>
    </p:spTree>
    <p:extLst>
      <p:ext uri="{BB962C8B-B14F-4D97-AF65-F5344CB8AC3E}">
        <p14:creationId xmlns:p14="http://schemas.microsoft.com/office/powerpoint/2010/main" val="20043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JulinAro_02_JPG.JPG"/>
          <p:cNvPicPr>
            <a:picLocks noChangeAspect="1"/>
          </p:cNvPicPr>
          <p:nvPr/>
        </p:nvPicPr>
        <p:blipFill>
          <a:blip r:embed="rId2"/>
          <a:srcRect l="14640" t="9248" r="4626" b="15506"/>
          <a:stretch>
            <a:fillRect/>
          </a:stretch>
        </p:blipFill>
        <p:spPr>
          <a:xfrm>
            <a:off x="3189476" y="1247140"/>
            <a:ext cx="2881124" cy="4030462"/>
          </a:xfrm>
          <a:prstGeom prst="rect">
            <a:avLst/>
          </a:prstGeom>
        </p:spPr>
      </p:pic>
      <p:pic>
        <p:nvPicPr>
          <p:cNvPr id="14" name="Picture 13" descr="VihmaSusann_01_JPG.JPG"/>
          <p:cNvPicPr>
            <a:picLocks noChangeAspect="1"/>
          </p:cNvPicPr>
          <p:nvPr/>
        </p:nvPicPr>
        <p:blipFill>
          <a:blip r:embed="rId3"/>
          <a:srcRect l="6410" t="1254" b="2332"/>
          <a:stretch>
            <a:fillRect/>
          </a:stretch>
        </p:blipFill>
        <p:spPr>
          <a:xfrm>
            <a:off x="572400" y="1247140"/>
            <a:ext cx="2617076" cy="4046546"/>
          </a:xfrm>
          <a:prstGeom prst="rect">
            <a:avLst/>
          </a:prstGeom>
          <a:ln w="889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sz="3600" b="1" dirty="0" smtClean="0"/>
              <a:t>Palkintoja henkilökunnalle</a:t>
            </a:r>
            <a:endParaRPr lang="fi-FI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572400" y="4591541"/>
            <a:ext cx="2617076" cy="7021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rgbClr val="FFFFFF"/>
                </a:solidFill>
              </a:rPr>
              <a:t>Helsingin tiedepalkinto 2012 </a:t>
            </a:r>
          </a:p>
          <a:p>
            <a:r>
              <a:rPr lang="fi-FI" sz="1200" dirty="0" smtClean="0">
                <a:solidFill>
                  <a:srgbClr val="FFFFFF"/>
                </a:solidFill>
              </a:rPr>
              <a:t>professori </a:t>
            </a:r>
            <a:r>
              <a:rPr lang="fi-FI" sz="1200" b="1" dirty="0" err="1" smtClean="0">
                <a:solidFill>
                  <a:srgbClr val="FFFFFF"/>
                </a:solidFill>
              </a:rPr>
              <a:t>Susann</a:t>
            </a:r>
            <a:r>
              <a:rPr lang="fi-FI" sz="1200" b="1" dirty="0" smtClean="0">
                <a:solidFill>
                  <a:srgbClr val="FFFFFF"/>
                </a:solidFill>
              </a:rPr>
              <a:t> Vihmalle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65066" y="4591540"/>
            <a:ext cx="2805534" cy="6945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rgbClr val="FFFFFF"/>
                </a:solidFill>
              </a:rPr>
              <a:t>Kaj Franck -muotoilupalkinto 2012 professori </a:t>
            </a:r>
            <a:r>
              <a:rPr lang="fi-FI" sz="1200" b="1" dirty="0" err="1" smtClean="0">
                <a:solidFill>
                  <a:srgbClr val="FFFFFF"/>
                </a:solidFill>
              </a:rPr>
              <a:t>Jasmiine</a:t>
            </a:r>
            <a:r>
              <a:rPr lang="fi-FI" sz="1200" b="1" dirty="0" smtClean="0">
                <a:solidFill>
                  <a:srgbClr val="FFFFFF"/>
                </a:solidFill>
              </a:rPr>
              <a:t> </a:t>
            </a:r>
            <a:r>
              <a:rPr lang="fi-FI" sz="1200" b="1" dirty="0" err="1" smtClean="0">
                <a:solidFill>
                  <a:srgbClr val="FFFFFF"/>
                </a:solidFill>
              </a:rPr>
              <a:t>Julin-Arolle</a:t>
            </a:r>
            <a:endParaRPr lang="fi-FI" sz="1200" b="1" dirty="0">
              <a:solidFill>
                <a:srgbClr val="FFFFFF"/>
              </a:solidFill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138" y="5599277"/>
            <a:ext cx="3273425" cy="119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ukkarinen_Ossi_varadekaani_photo5400_by_Nyholm_Erica_TIF.JPG"/>
          <p:cNvPicPr>
            <a:picLocks noChangeAspect="1"/>
          </p:cNvPicPr>
          <p:nvPr/>
        </p:nvPicPr>
        <p:blipFill>
          <a:blip r:embed="rId5"/>
          <a:srcRect l="12553" t="1167" b="10876"/>
          <a:stretch>
            <a:fillRect/>
          </a:stretch>
        </p:blipFill>
        <p:spPr>
          <a:xfrm>
            <a:off x="6070600" y="1234440"/>
            <a:ext cx="2680369" cy="404654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70600" y="4591541"/>
            <a:ext cx="2689287" cy="68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chemeClr val="bg1"/>
                </a:solidFill>
              </a:rPr>
              <a:t>Vuoden Tiedekynä -palkinto 2012 varadekaani </a:t>
            </a:r>
            <a:r>
              <a:rPr lang="fi-FI" sz="1200" b="1" dirty="0" smtClean="0">
                <a:solidFill>
                  <a:schemeClr val="bg1"/>
                </a:solidFill>
              </a:rPr>
              <a:t>Ossi Naukkariselle</a:t>
            </a:r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5"/>
          </p:nvPr>
        </p:nvSpPr>
        <p:spPr>
          <a:xfrm>
            <a:off x="4940300" y="6111875"/>
            <a:ext cx="3619500" cy="185738"/>
          </a:xfrm>
        </p:spPr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4940300" y="6297613"/>
            <a:ext cx="3619500" cy="161925"/>
          </a:xfr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33</a:t>
            </a:fld>
            <a:endParaRPr lang="fi-FI" dirty="0"/>
          </a:p>
        </p:txBody>
      </p:sp>
      <p:sp>
        <p:nvSpPr>
          <p:cNvPr id="35" name="TextBox 34"/>
          <p:cNvSpPr txBox="1"/>
          <p:nvPr/>
        </p:nvSpPr>
        <p:spPr>
          <a:xfrm>
            <a:off x="6725920" y="5460777"/>
            <a:ext cx="189968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/>
              <a:t>Kuvat: </a:t>
            </a:r>
            <a:br>
              <a:rPr lang="en-US" sz="1050" smtClean="0"/>
            </a:br>
            <a:r>
              <a:rPr lang="en-US" sz="1050" smtClean="0"/>
              <a:t>Aalto-yliopisto, Erica Nyholm</a:t>
            </a:r>
            <a:endParaRPr lang="en-US" sz="1050" b="1"/>
          </a:p>
        </p:txBody>
      </p:sp>
    </p:spTree>
    <p:extLst>
      <p:ext uri="{BB962C8B-B14F-4D97-AF65-F5344CB8AC3E}">
        <p14:creationId xmlns:p14="http://schemas.microsoft.com/office/powerpoint/2010/main" val="3801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431" y="2329180"/>
            <a:ext cx="8055139" cy="2636000"/>
          </a:xfrm>
        </p:spPr>
        <p:txBody>
          <a:bodyPr/>
          <a:lstStyle/>
          <a:p>
            <a:r>
              <a:rPr lang="fi-FI" sz="4400" dirty="0" smtClean="0"/>
              <a:t/>
            </a:r>
            <a:br>
              <a:rPr lang="fi-FI" sz="4400" dirty="0" smtClean="0"/>
            </a:br>
            <a:r>
              <a:rPr lang="fi-FI" sz="4400" dirty="0" smtClean="0"/>
              <a:t/>
            </a:r>
            <a:br>
              <a:rPr lang="fi-FI" sz="4400" dirty="0" smtClean="0"/>
            </a:br>
            <a:r>
              <a:rPr lang="fi-FI" sz="4400" dirty="0" err="1" smtClean="0"/>
              <a:t>High</a:t>
            </a:r>
            <a:r>
              <a:rPr lang="fi-FI" sz="4400" i="1" dirty="0" err="1" smtClean="0">
                <a:latin typeface="Georgia" pitchFamily="18" charset="0"/>
              </a:rPr>
              <a:t>lights</a:t>
            </a:r>
            <a:r>
              <a:rPr lang="fi-FI" sz="4400" dirty="0" smtClean="0"/>
              <a:t/>
            </a:r>
            <a:br>
              <a:rPr lang="fi-FI" sz="4400" dirty="0" smtClean="0"/>
            </a:br>
            <a:endParaRPr lang="fi-FI" sz="2000" b="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sz="3600" b="1" dirty="0" smtClean="0"/>
              <a:t>Sadas </a:t>
            </a:r>
            <a:r>
              <a:rPr lang="fi-FI" sz="3600" b="1" smtClean="0"/>
              <a:t>taiteen tohtori</a:t>
            </a:r>
            <a:br>
              <a:rPr lang="fi-FI" sz="3600" b="1" smtClean="0"/>
            </a:br>
            <a:r>
              <a:rPr lang="fi-FI" sz="3600" b="1" smtClean="0"/>
              <a:t>vuonna </a:t>
            </a:r>
            <a:r>
              <a:rPr lang="fi-FI" sz="3600" b="1" dirty="0" smtClean="0"/>
              <a:t>2012</a:t>
            </a:r>
            <a:endParaRPr lang="fi-FI" sz="3600" b="1" dirty="0"/>
          </a:p>
        </p:txBody>
      </p:sp>
      <p:pic>
        <p:nvPicPr>
          <p:cNvPr id="7" name="Picture 6" descr="Akti_ARTS_promootio_2013_KK_122_photo_Kaisa_Karhu_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9" y="1473564"/>
            <a:ext cx="5782837" cy="3852815"/>
          </a:xfrm>
          <a:prstGeom prst="rect">
            <a:avLst/>
          </a:prstGeom>
        </p:spPr>
      </p:pic>
      <p:pic>
        <p:nvPicPr>
          <p:cNvPr id="8" name="Picture 7" descr="Akti_ARTS_promootio_2013_mk_106_photo_Minna_Kallinen_JPG.JPG"/>
          <p:cNvPicPr>
            <a:picLocks noChangeAspect="1"/>
          </p:cNvPicPr>
          <p:nvPr/>
        </p:nvPicPr>
        <p:blipFill>
          <a:blip r:embed="rId3"/>
          <a:srcRect l="12413" t="4397" r="38797" b="19257"/>
          <a:stretch>
            <a:fillRect/>
          </a:stretch>
        </p:blipFill>
        <p:spPr>
          <a:xfrm>
            <a:off x="4929188" y="1473564"/>
            <a:ext cx="3695700" cy="3852816"/>
          </a:xfrm>
          <a:prstGeom prst="rect">
            <a:avLst/>
          </a:prstGeom>
          <a:ln w="889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  <p:cxnSp>
        <p:nvCxnSpPr>
          <p:cNvPr id="15" name="Straight Connector 14"/>
          <p:cNvCxnSpPr/>
          <p:nvPr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7"/>
          <p:cNvSpPr>
            <a:spLocks noGrp="1"/>
          </p:cNvSpPr>
          <p:nvPr>
            <p:ph type="dt" sz="half" idx="15"/>
          </p:nvPr>
        </p:nvSpPr>
        <p:spPr>
          <a:xfrm>
            <a:off x="4940300" y="6111875"/>
            <a:ext cx="36195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F071-0423-C747-9208-A911A9CC36B7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7"/>
          </p:nvPr>
        </p:nvSpPr>
        <p:spPr>
          <a:xfrm>
            <a:off x="4940300" y="6297613"/>
            <a:ext cx="3619500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35</a:t>
            </a:fld>
            <a:endParaRPr lang="fi-FI"/>
          </a:p>
        </p:txBody>
      </p:sp>
      <p:sp>
        <p:nvSpPr>
          <p:cNvPr id="19" name="TextBox 18"/>
          <p:cNvSpPr txBox="1"/>
          <p:nvPr/>
        </p:nvSpPr>
        <p:spPr>
          <a:xfrm>
            <a:off x="5214755" y="5453518"/>
            <a:ext cx="34101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/>
              <a:t>Kuvat: </a:t>
            </a:r>
            <a:br>
              <a:rPr lang="en-US" sz="1050" smtClean="0"/>
            </a:br>
            <a:r>
              <a:rPr lang="en-US" sz="1050" smtClean="0"/>
              <a:t>Kaisa Karhu, Minna Kallinen</a:t>
            </a:r>
            <a:endParaRPr lang="en-US" sz="1050" b="1"/>
          </a:p>
        </p:txBody>
      </p:sp>
    </p:spTree>
    <p:extLst>
      <p:ext uri="{BB962C8B-B14F-4D97-AF65-F5344CB8AC3E}">
        <p14:creationId xmlns:p14="http://schemas.microsoft.com/office/powerpoint/2010/main" val="13029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4229099" cy="622829"/>
          </a:xfrm>
        </p:spPr>
        <p:txBody>
          <a:bodyPr/>
          <a:lstStyle/>
          <a:p>
            <a:r>
              <a:rPr lang="fi-FI" b="1" smtClean="0"/>
              <a:t>Aalto Media Factory </a:t>
            </a:r>
            <a:r>
              <a:rPr lang="fi-FI" smtClean="0"/>
              <a:t/>
            </a:r>
            <a:br>
              <a:rPr lang="fi-FI" smtClean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897466"/>
            <a:ext cx="4229099" cy="2607733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fi-FI" smtClean="0"/>
              <a:t>Media Factory on toiminta-alusta ja avoin verkosto, joka yhdistää Aalto-yliopiston korkeakoulujen media- ja viestintäalan tutkijoita, opettajia ja yhteistyökumppaneita. </a:t>
            </a:r>
          </a:p>
          <a:p>
            <a:pPr marL="0">
              <a:spcBef>
                <a:spcPts val="0"/>
              </a:spcBef>
              <a:buNone/>
            </a:pPr>
            <a:r>
              <a:rPr lang="fi-FI" smtClean="0"/>
              <a:t>Media Factoryn tavoitteena on tunnistaa uusia, kiinnostavia median tutkimuksen alueita sekä käynnistää Aalto-yliopiston korkeakoulujen yhteisiä tutkimushankkeita, opetusohjelmia ja kursseja. </a:t>
            </a:r>
          </a:p>
          <a:p>
            <a:pPr marL="0">
              <a:spcBef>
                <a:spcPts val="0"/>
              </a:spcBef>
            </a:pPr>
            <a:endParaRPr lang="fi-FI" smtClean="0"/>
          </a:p>
          <a:p>
            <a:pPr marL="0">
              <a:spcBef>
                <a:spcPts val="0"/>
              </a:spcBef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6564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kirj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003" y="975260"/>
            <a:ext cx="2318170" cy="2013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Aalto </a:t>
            </a:r>
            <a:r>
              <a:rPr lang="fi-FI"/>
              <a:t>ARTS </a:t>
            </a:r>
            <a:r>
              <a:rPr lang="fi-FI" smtClean="0"/>
              <a:t>Books</a:t>
            </a:r>
            <a:br>
              <a:rPr lang="fi-FI" smtClean="0"/>
            </a:br>
            <a:r>
              <a:rPr lang="fi-FI" sz="2800" smtClean="0"/>
              <a:t>books.aalto.fi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  <p:pic>
        <p:nvPicPr>
          <p:cNvPr id="19" name="Picture 18" descr="kirj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79" y="975260"/>
            <a:ext cx="1747359" cy="2013298"/>
          </a:xfrm>
          <a:prstGeom prst="rect">
            <a:avLst/>
          </a:prstGeom>
        </p:spPr>
      </p:pic>
      <p:pic>
        <p:nvPicPr>
          <p:cNvPr id="20" name="Picture 19" descr="kirj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296" y="1700751"/>
            <a:ext cx="1831004" cy="2575613"/>
          </a:xfrm>
          <a:prstGeom prst="rect">
            <a:avLst/>
          </a:prstGeom>
        </p:spPr>
      </p:pic>
      <p:pic>
        <p:nvPicPr>
          <p:cNvPr id="22" name="Picture 21" descr="kirja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86" y="3144501"/>
            <a:ext cx="1831006" cy="2593925"/>
          </a:xfrm>
          <a:prstGeom prst="rect">
            <a:avLst/>
          </a:prstGeom>
        </p:spPr>
      </p:pic>
      <p:pic>
        <p:nvPicPr>
          <p:cNvPr id="23" name="Picture 22" descr="kirja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01" y="1380324"/>
            <a:ext cx="2059880" cy="2856367"/>
          </a:xfrm>
          <a:prstGeom prst="rect">
            <a:avLst/>
          </a:prstGeom>
        </p:spPr>
      </p:pic>
      <p:pic>
        <p:nvPicPr>
          <p:cNvPr id="24" name="Picture 23" descr="kirja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341" y="2988558"/>
            <a:ext cx="2136172" cy="24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sz="3600" b="1" dirty="0" smtClean="0"/>
              <a:t>Aalto </a:t>
            </a:r>
            <a:r>
              <a:rPr lang="fi-FI" sz="3600" b="1" dirty="0" err="1" smtClean="0"/>
              <a:t>Artist</a:t>
            </a:r>
            <a:r>
              <a:rPr lang="fi-FI" sz="3600" b="1" dirty="0" smtClean="0"/>
              <a:t> in </a:t>
            </a:r>
            <a:r>
              <a:rPr lang="fi-FI" sz="3600" b="1" dirty="0" err="1" smtClean="0"/>
              <a:t>Residence</a:t>
            </a:r>
            <a:endParaRPr lang="fi-FI" sz="36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540001" y="1685675"/>
            <a:ext cx="3104899" cy="3831557"/>
          </a:xfrm>
        </p:spPr>
        <p:txBody>
          <a:bodyPr/>
          <a:lstStyle/>
          <a:p>
            <a:r>
              <a:rPr lang="fi-FI" sz="1600" b="0" dirty="0" smtClean="0">
                <a:latin typeface="Arial"/>
                <a:cs typeface="Arial"/>
              </a:rPr>
              <a:t>Aalto-yliopiston </a:t>
            </a:r>
            <a:r>
              <a:rPr lang="fi-FI" sz="1600" b="0" dirty="0">
                <a:latin typeface="Arial"/>
                <a:cs typeface="Arial"/>
              </a:rPr>
              <a:t>ensimmäisen</a:t>
            </a:r>
            <a:r>
              <a:rPr lang="fi-FI" sz="1600" b="0" dirty="0" smtClean="0">
                <a:latin typeface="Arial"/>
                <a:cs typeface="Arial"/>
              </a:rPr>
              <a:t> residenssitaiteilijan, multimediataiteilija </a:t>
            </a:r>
            <a:r>
              <a:rPr lang="fi-FI" sz="1600" dirty="0" smtClean="0">
                <a:latin typeface="Arial"/>
                <a:cs typeface="Arial"/>
              </a:rPr>
              <a:t>Marita </a:t>
            </a:r>
            <a:r>
              <a:rPr lang="fi-FI" sz="1600" dirty="0" err="1" smtClean="0">
                <a:latin typeface="Arial"/>
                <a:cs typeface="Arial"/>
              </a:rPr>
              <a:t>Liulian </a:t>
            </a:r>
            <a:r>
              <a:rPr lang="fi-FI" sz="1600" b="0" dirty="0" smtClean="0">
                <a:latin typeface="Arial"/>
                <a:cs typeface="Arial"/>
              </a:rPr>
              <a:t>teos </a:t>
            </a:r>
            <a:r>
              <a:rPr lang="fi-FI" sz="1600" b="0" i="1" dirty="0" smtClean="0">
                <a:latin typeface="Arial"/>
                <a:cs typeface="Arial"/>
              </a:rPr>
              <a:t>Jumalattaren paluu </a:t>
            </a:r>
            <a:r>
              <a:rPr lang="fi-FI" sz="1600" b="0" dirty="0" smtClean="0">
                <a:latin typeface="Arial"/>
                <a:cs typeface="Arial"/>
              </a:rPr>
              <a:t/>
            </a:r>
            <a:br>
              <a:rPr lang="fi-FI" sz="1600" b="0" dirty="0" smtClean="0">
                <a:latin typeface="Arial"/>
                <a:cs typeface="Arial"/>
              </a:rPr>
            </a:br>
            <a:r>
              <a:rPr lang="fi-FI" sz="1600" b="0" dirty="0" smtClean="0">
                <a:latin typeface="Arial"/>
                <a:cs typeface="Arial"/>
              </a:rPr>
              <a:t>yhdistää taidetta, tutkimusta ja </a:t>
            </a:r>
            <a:br>
              <a:rPr lang="fi-FI" sz="1600" b="0" dirty="0" smtClean="0">
                <a:latin typeface="Arial"/>
                <a:cs typeface="Arial"/>
              </a:rPr>
            </a:br>
            <a:r>
              <a:rPr lang="fi-FI" sz="1600" b="0" dirty="0" smtClean="0">
                <a:latin typeface="Arial"/>
                <a:cs typeface="Arial"/>
              </a:rPr>
              <a:t>teknologiaa. </a:t>
            </a:r>
          </a:p>
          <a:p>
            <a:r>
              <a:rPr lang="fi-FI" sz="1600" b="0" smtClean="0">
                <a:latin typeface="Arial"/>
                <a:cs typeface="Arial"/>
              </a:rPr>
              <a:t>Teos sai ensi-iltansa Helsingin </a:t>
            </a:r>
            <a:r>
              <a:rPr lang="fi-FI" sz="1600" b="0" dirty="0">
                <a:latin typeface="Arial"/>
                <a:cs typeface="Arial"/>
              </a:rPr>
              <a:t>Juhlaviikoilla 2012. </a:t>
            </a:r>
          </a:p>
          <a:p>
            <a:r>
              <a:rPr lang="fi-FI" sz="1600" b="0" dirty="0" smtClean="0">
                <a:latin typeface="Arial"/>
                <a:cs typeface="Arial"/>
              </a:rPr>
              <a:t> </a:t>
            </a:r>
          </a:p>
          <a:p>
            <a:endParaRPr lang="fi-FI" sz="1600" b="0" dirty="0">
              <a:latin typeface="Arial"/>
              <a:cs typeface="Arial"/>
            </a:endParaRPr>
          </a:p>
          <a:p>
            <a:endParaRPr lang="en-US" sz="1600" b="0">
              <a:latin typeface="Arial"/>
              <a:cs typeface="Arial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pic>
        <p:nvPicPr>
          <p:cNvPr id="8" name="Picture 7" descr="Jumalattaren_paluu_kuvaaja_Joona_Petters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32" y="1484784"/>
            <a:ext cx="3810000" cy="2125980"/>
          </a:xfrm>
          <a:prstGeom prst="rect">
            <a:avLst/>
          </a:prstGeom>
        </p:spPr>
      </p:pic>
      <p:pic>
        <p:nvPicPr>
          <p:cNvPr id="9" name="Picture 8" descr="Jumalattaren_paluu_still_elokuvas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00" y="2956137"/>
            <a:ext cx="3810000" cy="253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5467" y="5593432"/>
            <a:ext cx="341013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/>
              <a:t>Kuvat: www.maritaliulia.com</a:t>
            </a:r>
            <a:endParaRPr lang="en-US" sz="1050" b="1"/>
          </a:p>
        </p:txBody>
      </p:sp>
    </p:spTree>
    <p:extLst>
      <p:ext uri="{BB962C8B-B14F-4D97-AF65-F5344CB8AC3E}">
        <p14:creationId xmlns:p14="http://schemas.microsoft.com/office/powerpoint/2010/main" val="29540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33808" y="736600"/>
            <a:ext cx="5905392" cy="1854200"/>
          </a:xfrm>
        </p:spPr>
        <p:txBody>
          <a:bodyPr/>
          <a:lstStyle/>
          <a:p>
            <a:r>
              <a:rPr lang="fi-FI" sz="5500" dirty="0"/>
              <a:t>Maailma </a:t>
            </a:r>
            <a:br>
              <a:rPr lang="fi-FI" sz="5500" dirty="0"/>
            </a:br>
            <a:r>
              <a:rPr lang="fi-FI" sz="5500" dirty="0"/>
              <a:t>uusin silmin</a:t>
            </a:r>
            <a:r>
              <a:rPr lang="fi-FI" sz="5500" dirty="0" smtClean="0"/>
              <a:t>.</a:t>
            </a:r>
            <a:br>
              <a:rPr lang="fi-FI" sz="5500" dirty="0" smtClean="0"/>
            </a:br>
            <a:r>
              <a:rPr lang="fi-FI" sz="5500" dirty="0" smtClean="0"/>
              <a:t> </a:t>
            </a:r>
            <a:endParaRPr lang="fi-FI" sz="55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Kohti parempaa </a:t>
            </a:r>
            <a:br>
              <a:rPr lang="fi-FI" dirty="0" smtClean="0"/>
            </a:br>
            <a:r>
              <a:rPr lang="fi-FI" dirty="0" smtClean="0"/>
              <a:t>maailmaa</a:t>
            </a:r>
            <a:endParaRPr lang="fi-FI" dirty="0"/>
          </a:p>
        </p:txBody>
      </p:sp>
      <p:sp>
        <p:nvSpPr>
          <p:cNvPr id="15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39750" y="1685675"/>
            <a:ext cx="6191250" cy="38315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5400" lvl="1" indent="0">
              <a:buNone/>
            </a:pPr>
            <a:r>
              <a:rPr lang="fi-FI" dirty="0">
                <a:latin typeface="+mj-lt"/>
                <a:ea typeface="MS PGothic" charset="0"/>
                <a:cs typeface="Georgia" charset="0"/>
              </a:rPr>
              <a:t>Aalto-yliopiston tärkein tavoite on rakentaa </a:t>
            </a:r>
            <a:r>
              <a:rPr lang="fi-FI" b="1" dirty="0" smtClean="0">
                <a:latin typeface="+mj-lt"/>
                <a:ea typeface="MS PGothic" charset="0"/>
                <a:cs typeface="Georgia" charset="0"/>
              </a:rPr>
              <a:t>parempaa </a:t>
            </a:r>
            <a:r>
              <a:rPr lang="fi-FI" b="1" dirty="0">
                <a:latin typeface="+mj-lt"/>
                <a:ea typeface="MS PGothic" charset="0"/>
                <a:cs typeface="Georgia" charset="0"/>
              </a:rPr>
              <a:t>maailmaa</a:t>
            </a:r>
            <a:r>
              <a:rPr lang="fi-FI" dirty="0">
                <a:latin typeface="+mj-lt"/>
                <a:ea typeface="MS PGothic" charset="0"/>
                <a:cs typeface="Georgia" charset="0"/>
              </a:rPr>
              <a:t>. Innostamme ihmisiä </a:t>
            </a:r>
            <a:r>
              <a:rPr lang="fi-FI" dirty="0" smtClean="0">
                <a:latin typeface="+mj-lt"/>
                <a:ea typeface="MS PGothic" charset="0"/>
                <a:cs typeface="Georgia" charset="0"/>
              </a:rPr>
              <a:t>rohkeaan </a:t>
            </a:r>
            <a:r>
              <a:rPr lang="fi-FI" b="1" dirty="0" smtClean="0">
                <a:latin typeface="+mj-lt"/>
                <a:ea typeface="MS PGothic" charset="0"/>
                <a:cs typeface="Georgia" charset="0"/>
              </a:rPr>
              <a:t>uuteen </a:t>
            </a:r>
            <a:r>
              <a:rPr lang="fi-FI" b="1" dirty="0">
                <a:latin typeface="+mj-lt"/>
                <a:ea typeface="MS PGothic" charset="0"/>
                <a:cs typeface="Georgia" charset="0"/>
              </a:rPr>
              <a:t>ajatteluun</a:t>
            </a:r>
            <a:r>
              <a:rPr lang="fi-FI" dirty="0">
                <a:latin typeface="+mj-lt"/>
                <a:ea typeface="MS PGothic" charset="0"/>
                <a:cs typeface="Georgia" charset="0"/>
              </a:rPr>
              <a:t>, </a:t>
            </a:r>
            <a:r>
              <a:rPr lang="fi-FI" dirty="0" smtClean="0">
                <a:latin typeface="+mj-lt"/>
                <a:ea typeface="MS PGothic" charset="0"/>
                <a:cs typeface="Georgia" charset="0"/>
              </a:rPr>
              <a:t>ennakko-</a:t>
            </a:r>
            <a:br>
              <a:rPr lang="fi-FI" dirty="0" smtClean="0">
                <a:latin typeface="+mj-lt"/>
                <a:ea typeface="MS PGothic" charset="0"/>
                <a:cs typeface="Georgia" charset="0"/>
              </a:rPr>
            </a:br>
            <a:r>
              <a:rPr lang="fi-FI" dirty="0" smtClean="0">
                <a:latin typeface="+mj-lt"/>
                <a:ea typeface="MS PGothic" charset="0"/>
                <a:cs typeface="Georgia" charset="0"/>
              </a:rPr>
              <a:t>luulottomaan </a:t>
            </a:r>
            <a:r>
              <a:rPr lang="fi-FI" b="1" dirty="0" smtClean="0">
                <a:latin typeface="+mj-lt"/>
                <a:ea typeface="MS PGothic" charset="0"/>
                <a:cs typeface="Georgia" charset="0"/>
              </a:rPr>
              <a:t>rajojen ylittämiseen </a:t>
            </a:r>
            <a:r>
              <a:rPr lang="fi-FI" dirty="0">
                <a:latin typeface="+mj-lt"/>
                <a:ea typeface="MS PGothic" charset="0"/>
                <a:cs typeface="Georgia" charset="0"/>
              </a:rPr>
              <a:t>ja </a:t>
            </a:r>
            <a:r>
              <a:rPr lang="fi-FI" dirty="0" smtClean="0">
                <a:latin typeface="+mj-lt"/>
                <a:ea typeface="MS PGothic" charset="0"/>
                <a:cs typeface="Georgia" charset="0"/>
              </a:rPr>
              <a:t>ongelmanratkaisuun </a:t>
            </a:r>
            <a:r>
              <a:rPr lang="fi-FI" dirty="0">
                <a:latin typeface="+mj-lt"/>
                <a:ea typeface="MS PGothic" charset="0"/>
                <a:cs typeface="Georgia" charset="0"/>
              </a:rPr>
              <a:t>sekä vastuulliseen </a:t>
            </a:r>
            <a:r>
              <a:rPr lang="fi-FI" b="1" dirty="0" smtClean="0">
                <a:latin typeface="+mj-lt"/>
                <a:ea typeface="MS PGothic" charset="0"/>
                <a:cs typeface="Georgia" charset="0"/>
              </a:rPr>
              <a:t>yhdessä tekemiseen</a:t>
            </a:r>
            <a:r>
              <a:rPr lang="fi-FI" dirty="0">
                <a:latin typeface="+mj-lt"/>
                <a:ea typeface="MS PGothic" charset="0"/>
                <a:cs typeface="Georgia" charset="0"/>
              </a:rPr>
              <a:t>. </a:t>
            </a:r>
            <a:endParaRPr lang="fi-FI" dirty="0" smtClean="0">
              <a:latin typeface="+mj-lt"/>
              <a:ea typeface="MS PGothic" charset="0"/>
              <a:cs typeface="Georgia" charset="0"/>
            </a:endParaRPr>
          </a:p>
          <a:p>
            <a:pPr marL="25400" lvl="1" indent="0">
              <a:buNone/>
            </a:pPr>
            <a:r>
              <a:rPr lang="fi-FI" b="1" dirty="0" smtClean="0">
                <a:solidFill>
                  <a:srgbClr val="FFA300"/>
                </a:solidFill>
                <a:latin typeface="+mj-lt"/>
                <a:ea typeface="MS PGothic" charset="0"/>
                <a:cs typeface="Georgia" charset="0"/>
              </a:rPr>
              <a:t>Mikään </a:t>
            </a:r>
            <a:r>
              <a:rPr lang="fi-FI" b="1" dirty="0">
                <a:solidFill>
                  <a:srgbClr val="FFA300"/>
                </a:solidFill>
                <a:latin typeface="+mj-lt"/>
                <a:ea typeface="MS PGothic" charset="0"/>
                <a:cs typeface="Georgia" charset="0"/>
              </a:rPr>
              <a:t>ei </a:t>
            </a:r>
            <a:r>
              <a:rPr lang="fi-FI" b="1" dirty="0" smtClean="0">
                <a:solidFill>
                  <a:srgbClr val="FFA300"/>
                </a:solidFill>
                <a:latin typeface="+mj-lt"/>
                <a:ea typeface="MS PGothic" charset="0"/>
                <a:cs typeface="Georgia" charset="0"/>
              </a:rPr>
              <a:t>ole mahdotonta.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B57AC4C3-8AD9-7046-A651-99E2B286F92B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ED7A9A-829A-6842-9098-EDF953E56D4F}" type="slidenum">
              <a:rPr lang="fi-FI"/>
              <a:pPr>
                <a:defRPr/>
              </a:pPr>
              <a:t>4</a:t>
            </a:fld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539750" y="4180355"/>
            <a:ext cx="1257300" cy="1201738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Insinööri-tieteiden korkeakoulu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6588" y="4180355"/>
            <a:ext cx="1257300" cy="1201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Kauppa-korkeakoulu</a:t>
            </a:r>
            <a:endParaRPr lang="fi-FI" sz="1400" i="1" dirty="0">
              <a:latin typeface="Georg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4059" y="4180355"/>
            <a:ext cx="1257300" cy="12017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Kemian tekniikan korkeakoulu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2338" y="4180355"/>
            <a:ext cx="1257300" cy="12017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 dirty="0" smtClean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Sähkö-</a:t>
            </a:r>
            <a:r>
              <a:rPr lang="fi-FI" sz="1400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fi-FI" sz="1400" i="1" dirty="0">
                <a:latin typeface="Georgia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fi-FI" sz="1400" i="1" dirty="0" smtClean="0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tekniikan korkeakoulu</a:t>
            </a:r>
            <a:endParaRPr lang="fi-FI" sz="1400" i="1" dirty="0">
              <a:latin typeface="Georg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9175" y="4180355"/>
            <a:ext cx="1257300" cy="1201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Taiteiden ja suunnittelun korkeakoulu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0001" y="2043952"/>
            <a:ext cx="8085599" cy="1326776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accent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>
              <a:defRPr/>
            </a:pPr>
            <a:endParaRPr lang="fi-FI" sz="28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7088" y="4180355"/>
            <a:ext cx="1257300" cy="12017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Perus-</a:t>
            </a:r>
            <a:b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</a:br>
            <a:r>
              <a:rPr lang="fi-FI" sz="1400" i="1">
                <a:latin typeface="Georgia" pitchFamily="18" charset="0"/>
                <a:ea typeface="ＭＳ Ｐゴシック" pitchFamily="34" charset="-128"/>
                <a:cs typeface="Arial" pitchFamily="34" charset="0"/>
              </a:rPr>
              <a:t>tieteiden korkeakoulu</a:t>
            </a:r>
          </a:p>
        </p:txBody>
      </p:sp>
    </p:spTree>
    <p:extLst>
      <p:ext uri="{BB962C8B-B14F-4D97-AF65-F5344CB8AC3E}">
        <p14:creationId xmlns:p14="http://schemas.microsoft.com/office/powerpoint/2010/main" val="2228087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_MG_9702_TIF.JPG"/>
          <p:cNvPicPr>
            <a:picLocks noChangeAspect="1"/>
          </p:cNvPicPr>
          <p:nvPr/>
        </p:nvPicPr>
        <p:blipFill>
          <a:blip r:embed="rId2"/>
          <a:srcRect l="32185"/>
          <a:stretch>
            <a:fillRect/>
          </a:stretch>
        </p:blipFill>
        <p:spPr>
          <a:xfrm>
            <a:off x="0" y="0"/>
            <a:ext cx="2997435" cy="2944812"/>
          </a:xfrm>
          <a:prstGeom prst="rect">
            <a:avLst/>
          </a:prstGeom>
        </p:spPr>
      </p:pic>
      <p:pic>
        <p:nvPicPr>
          <p:cNvPr id="17" name="Picture 16" descr="_MG_3396_JPG.JPG"/>
          <p:cNvPicPr>
            <a:picLocks noChangeAspect="1"/>
          </p:cNvPicPr>
          <p:nvPr/>
        </p:nvPicPr>
        <p:blipFill>
          <a:blip r:embed="rId3"/>
          <a:srcRect t="5376" b="11195"/>
          <a:stretch>
            <a:fillRect/>
          </a:stretch>
        </p:blipFill>
        <p:spPr>
          <a:xfrm>
            <a:off x="0" y="3106998"/>
            <a:ext cx="2995506" cy="3751002"/>
          </a:xfrm>
          <a:prstGeom prst="rect">
            <a:avLst/>
          </a:prstGeom>
        </p:spPr>
      </p:pic>
      <p:pic>
        <p:nvPicPr>
          <p:cNvPr id="12" name="Picture 11" descr="taik_8765.jpg"/>
          <p:cNvPicPr>
            <a:picLocks noChangeAspect="1"/>
          </p:cNvPicPr>
          <p:nvPr/>
        </p:nvPicPr>
        <p:blipFill>
          <a:blip r:embed="rId4"/>
          <a:srcRect t="23849" r="20030"/>
          <a:stretch>
            <a:fillRect/>
          </a:stretch>
        </p:blipFill>
        <p:spPr>
          <a:xfrm>
            <a:off x="3164333" y="3106998"/>
            <a:ext cx="5979667" cy="37936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4769" y="292100"/>
            <a:ext cx="1822450" cy="252222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2100" b="1" i="1" smtClean="0">
                <a:latin typeface="Georgia"/>
                <a:cs typeface="Georgia"/>
              </a:rPr>
              <a:t>Meillä </a:t>
            </a:r>
            <a:br>
              <a:rPr lang="en-US" sz="2100" b="1" i="1" smtClean="0">
                <a:latin typeface="Georgia"/>
                <a:cs typeface="Georgia"/>
              </a:rPr>
            </a:br>
            <a:r>
              <a:rPr lang="en-US" sz="2100" b="1" i="1" smtClean="0">
                <a:latin typeface="Georgia"/>
                <a:cs typeface="Georgia"/>
              </a:rPr>
              <a:t>tiede ja taide </a:t>
            </a:r>
            <a:br>
              <a:rPr lang="en-US" sz="2100" b="1" i="1" smtClean="0">
                <a:latin typeface="Georgia"/>
                <a:cs typeface="Georgia"/>
              </a:rPr>
            </a:br>
            <a:r>
              <a:rPr lang="en-US" sz="2100" b="1" i="1" smtClean="0">
                <a:latin typeface="Georgia"/>
                <a:cs typeface="Georgia"/>
              </a:rPr>
              <a:t>kohtaavat </a:t>
            </a:r>
            <a:br>
              <a:rPr lang="en-US" sz="2100" b="1" i="1" smtClean="0">
                <a:latin typeface="Georgia"/>
                <a:cs typeface="Georgia"/>
              </a:rPr>
            </a:br>
            <a:r>
              <a:rPr lang="en-US" sz="2100" b="1" i="1" smtClean="0">
                <a:latin typeface="Georgia"/>
                <a:cs typeface="Georgia"/>
              </a:rPr>
              <a:t>tekniikan ja </a:t>
            </a:r>
            <a:br>
              <a:rPr lang="en-US" sz="2100" b="1" i="1" smtClean="0">
                <a:latin typeface="Georgia"/>
                <a:cs typeface="Georgia"/>
              </a:rPr>
            </a:br>
            <a:r>
              <a:rPr lang="en-US" sz="2100" b="1" i="1" smtClean="0">
                <a:latin typeface="Georgia"/>
                <a:cs typeface="Georgia"/>
              </a:rPr>
              <a:t>talouden</a:t>
            </a:r>
            <a:endParaRPr lang="en-US" sz="2100" b="1" i="1">
              <a:latin typeface="Georgia"/>
              <a:cs typeface="Georgia"/>
            </a:endParaRPr>
          </a:p>
        </p:txBody>
      </p:sp>
      <p:pic>
        <p:nvPicPr>
          <p:cNvPr id="6" name="Picture 5" descr="post-its2_JPG.JPG"/>
          <p:cNvPicPr>
            <a:picLocks noChangeAspect="1"/>
          </p:cNvPicPr>
          <p:nvPr/>
        </p:nvPicPr>
        <p:blipFill>
          <a:blip r:embed="rId5"/>
          <a:srcRect r="4597"/>
          <a:stretch>
            <a:fillRect/>
          </a:stretch>
        </p:blipFill>
        <p:spPr>
          <a:xfrm>
            <a:off x="4927219" y="0"/>
            <a:ext cx="4216781" cy="2944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Kuvat: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431" y="382588"/>
            <a:ext cx="7380369" cy="4938712"/>
          </a:xfrm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fi-FI" sz="4400" dirty="0" smtClean="0"/>
              <a:t/>
            </a:r>
            <a:br>
              <a:rPr lang="fi-FI" sz="4400" dirty="0" smtClean="0"/>
            </a:br>
            <a:r>
              <a:rPr lang="fi-FI" sz="5600" smtClean="0"/>
              <a:t>Taiteiden </a:t>
            </a:r>
            <a:br>
              <a:rPr lang="fi-FI" sz="5600" smtClean="0"/>
            </a:br>
            <a:r>
              <a:rPr lang="fi-FI" sz="5600" smtClean="0"/>
              <a:t>ja </a:t>
            </a:r>
            <a:r>
              <a:rPr lang="fi-FI" sz="5600" dirty="0"/>
              <a:t>suunnittelun </a:t>
            </a:r>
            <a:r>
              <a:rPr lang="fi-FI" sz="5600" dirty="0" smtClean="0"/>
              <a:t>korkeakoulu</a:t>
            </a:r>
            <a:endParaRPr lang="fi-FI" sz="2000" b="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324467" y="1775809"/>
            <a:ext cx="332740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smtClean="0">
                <a:solidFill>
                  <a:schemeClr val="bg1"/>
                </a:solidFill>
              </a:rPr>
              <a:t>Kuva: Aalto-yliopisto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Virstanpylväät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CEECF071-0423-C747-9208-A911A9CC36B7}" type="datetime1">
              <a:rPr lang="fi-FI" smtClean="0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C07628F-9402-FB47-93B5-FC3C3BFEEBE0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sp>
        <p:nvSpPr>
          <p:cNvPr id="25" name="TextBox 2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59317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dirty="0" smtClean="0">
                <a:solidFill>
                  <a:schemeClr val="bg1"/>
                </a:solidFill>
              </a:rPr>
              <a:t>1871</a:t>
            </a:r>
          </a:p>
          <a:p>
            <a:pPr algn="ctr" eaLnBrk="1" hangingPunct="1"/>
            <a:endParaRPr lang="fi-FI" sz="1400" b="1" dirty="0" smtClean="0">
              <a:solidFill>
                <a:schemeClr val="bg1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Veistokoulu perustetaan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Pro </a:t>
            </a:r>
            <a:r>
              <a:rPr lang="fi-FI" sz="1200" dirty="0" err="1" smtClean="0">
                <a:solidFill>
                  <a:srgbClr val="010000"/>
                </a:solidFill>
              </a:rPr>
              <a:t>Arte</a:t>
            </a:r>
            <a:r>
              <a:rPr lang="fi-FI" sz="1200" dirty="0" smtClean="0">
                <a:solidFill>
                  <a:srgbClr val="010000"/>
                </a:solidFill>
              </a:rPr>
              <a:t> </a:t>
            </a:r>
            <a:r>
              <a:rPr lang="fi-FI" sz="1200" dirty="0" err="1" smtClean="0">
                <a:solidFill>
                  <a:srgbClr val="010000"/>
                </a:solidFill>
              </a:rPr>
              <a:t>Utili</a:t>
            </a:r>
            <a:endParaRPr lang="fi-FI" sz="1200" dirty="0" smtClean="0">
              <a:solidFill>
                <a:srgbClr val="010000"/>
              </a:solidFill>
            </a:endParaRPr>
          </a:p>
          <a:p>
            <a:pPr algn="ctr" eaLnBrk="1" hangingPunct="1"/>
            <a:endParaRPr lang="fi-FI" sz="1200" i="1" dirty="0">
              <a:solidFill>
                <a:srgbClr val="010000"/>
              </a:solidFill>
              <a:latin typeface="Georgia" pitchFamily="18" charset="0"/>
            </a:endParaRPr>
          </a:p>
        </p:txBody>
      </p:sp>
      <p:sp>
        <p:nvSpPr>
          <p:cNvPr id="26" name="TextBox 2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839880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dirty="0" smtClean="0">
                <a:solidFill>
                  <a:srgbClr val="FFFFFF"/>
                </a:solidFill>
              </a:rPr>
              <a:t>1973</a:t>
            </a:r>
          </a:p>
          <a:p>
            <a:pPr algn="ctr" eaLnBrk="1" hangingPunct="1"/>
            <a:endParaRPr lang="fi-FI" sz="1400" b="1" i="1" dirty="0" smtClean="0">
              <a:solidFill>
                <a:srgbClr val="FFFFFF"/>
              </a:solidFill>
              <a:latin typeface="Georgia" pitchFamily="18" charset="0"/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Yliopisto-status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Yliopiston nimeksi  Taideteollinen korkeakoulu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pPr algn="ctr" eaLnBrk="1" hangingPunct="1"/>
            <a:endParaRPr lang="fi-FI" sz="1200" i="1" dirty="0">
              <a:solidFill>
                <a:srgbClr val="010000"/>
              </a:solidFill>
              <a:latin typeface="Georgia" pitchFamily="18" charset="0"/>
            </a:endParaRPr>
          </a:p>
        </p:txBody>
      </p:sp>
      <p:sp>
        <p:nvSpPr>
          <p:cNvPr id="27" name="TextBox 2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220443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dirty="0" smtClean="0">
                <a:solidFill>
                  <a:srgbClr val="FFFFFF"/>
                </a:solidFill>
              </a:rPr>
              <a:t>1983</a:t>
            </a:r>
          </a:p>
          <a:p>
            <a:pPr algn="ctr" eaLnBrk="1" hangingPunct="1"/>
            <a:endParaRPr lang="fi-FI" sz="1400" b="1" i="1" dirty="0" smtClean="0">
              <a:solidFill>
                <a:srgbClr val="FFFFFF"/>
              </a:solidFill>
              <a:latin typeface="Georgia" pitchFamily="18" charset="0"/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Tutkinnon-uudistus, mahdollisuus suorittaa taiteen tohtorin tutkinto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Yliopisto kehittynyt  kansainväliseksi </a:t>
            </a:r>
            <a:r>
              <a:rPr lang="fi-FI" sz="1200" dirty="0" err="1" smtClean="0">
                <a:solidFill>
                  <a:srgbClr val="010000"/>
                </a:solidFill>
              </a:rPr>
              <a:t>edelläkävijäksi</a:t>
            </a:r>
            <a:r>
              <a:rPr lang="fi-FI" sz="1200" dirty="0" smtClean="0">
                <a:solidFill>
                  <a:srgbClr val="010000"/>
                </a:solidFill>
              </a:rPr>
              <a:t> </a:t>
            </a:r>
            <a:r>
              <a:rPr lang="fi-FI" sz="1200" dirty="0" err="1" smtClean="0">
                <a:solidFill>
                  <a:srgbClr val="010000"/>
                </a:solidFill>
              </a:rPr>
              <a:t>edustamiensa</a:t>
            </a:r>
            <a:r>
              <a:rPr lang="fi-FI" sz="1200" dirty="0" smtClean="0">
                <a:solidFill>
                  <a:srgbClr val="010000"/>
                </a:solidFill>
              </a:rPr>
              <a:t> alojen tutkimuksessa</a:t>
            </a:r>
            <a:endParaRPr lang="fi-FI" sz="1200" spc="-150" dirty="0" smtClean="0">
              <a:solidFill>
                <a:srgbClr val="010000"/>
              </a:solidFill>
            </a:endParaRP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pPr algn="ctr" eaLnBrk="1" hangingPunct="1"/>
            <a:endParaRPr lang="fi-FI" sz="1200" i="1" dirty="0">
              <a:solidFill>
                <a:srgbClr val="010000"/>
              </a:solidFill>
              <a:latin typeface="Georgia" pitchFamily="18" charset="0"/>
            </a:endParaRPr>
          </a:p>
        </p:txBody>
      </p:sp>
      <p:sp>
        <p:nvSpPr>
          <p:cNvPr id="28" name="TextBox 2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601006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dirty="0" smtClean="0">
                <a:solidFill>
                  <a:srgbClr val="FFFFFF"/>
                </a:solidFill>
              </a:rPr>
              <a:t>1993</a:t>
            </a:r>
          </a:p>
          <a:p>
            <a:pPr algn="ctr" eaLnBrk="1" hangingPunct="1"/>
            <a:endParaRPr lang="fi-FI" sz="1400" b="1" i="1" dirty="0" smtClean="0">
              <a:solidFill>
                <a:srgbClr val="FFFFFF"/>
              </a:solidFill>
              <a:latin typeface="Georgia" pitchFamily="18" charset="0"/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Yliopisto käynnistää panostukset uuden median ja AV-median koulutuksen ja tutkimuksen kehittämiseen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Tuloksena Mediakeskus Lume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pPr algn="ctr" eaLnBrk="1" hangingPunct="1"/>
            <a:endParaRPr lang="fi-FI" sz="1200" i="1" dirty="0">
              <a:solidFill>
                <a:srgbClr val="010000"/>
              </a:solidFill>
              <a:latin typeface="Georgia" pitchFamily="18" charset="0"/>
            </a:endParaRPr>
          </a:p>
        </p:txBody>
      </p:sp>
      <p:sp>
        <p:nvSpPr>
          <p:cNvPr id="29" name="TextBox 2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81569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smtClean="0">
                <a:solidFill>
                  <a:srgbClr val="FFFFFF"/>
                </a:solidFill>
              </a:rPr>
              <a:t>2010</a:t>
            </a:r>
            <a:endParaRPr lang="fi-FI" sz="1800" b="1" dirty="0" smtClean="0">
              <a:solidFill>
                <a:srgbClr val="FFFFFF"/>
              </a:solidFill>
            </a:endParaRPr>
          </a:p>
          <a:p>
            <a:pPr algn="ctr" eaLnBrk="1" hangingPunct="1"/>
            <a:endParaRPr lang="fi-FI" sz="1400" b="1" dirty="0" smtClean="0">
              <a:solidFill>
                <a:srgbClr val="FFFFFF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Yliopisto-uudistus, </a:t>
            </a:r>
          </a:p>
          <a:p>
            <a:r>
              <a:rPr lang="fi-FI" sz="1200" dirty="0" smtClean="0">
                <a:solidFill>
                  <a:srgbClr val="010000"/>
                </a:solidFill>
              </a:rPr>
              <a:t>Aalto-yliopisto käynnistyy</a:t>
            </a:r>
          </a:p>
        </p:txBody>
      </p:sp>
      <p:sp>
        <p:nvSpPr>
          <p:cNvPr id="30" name="TextBox 2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362132" y="1433868"/>
            <a:ext cx="1289868" cy="427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i-FI" sz="1800" b="1" dirty="0" smtClean="0">
                <a:solidFill>
                  <a:srgbClr val="FFFFFF"/>
                </a:solidFill>
              </a:rPr>
              <a:t>2012</a:t>
            </a:r>
          </a:p>
          <a:p>
            <a:pPr algn="ctr" eaLnBrk="1" hangingPunct="1"/>
            <a:endParaRPr lang="fi-FI" sz="1400" b="1" i="1" dirty="0" smtClean="0">
              <a:solidFill>
                <a:srgbClr val="FFFFFF"/>
              </a:solidFill>
              <a:latin typeface="Georgia" pitchFamily="18" charset="0"/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Taideteollinen korkeakoulu </a:t>
            </a:r>
            <a:br>
              <a:rPr lang="fi-FI" sz="1200" dirty="0" smtClean="0">
                <a:solidFill>
                  <a:srgbClr val="010000"/>
                </a:solidFill>
              </a:rPr>
            </a:br>
            <a:r>
              <a:rPr lang="fi-FI" sz="1200" dirty="0" smtClean="0">
                <a:solidFill>
                  <a:srgbClr val="010000"/>
                </a:solidFill>
              </a:rPr>
              <a:t>ja Insinööri-tieteiden korkeakoulun arkkitehtuurin laitos yhdistyvät uudeksi </a:t>
            </a:r>
            <a:r>
              <a:rPr lang="fi-FI" sz="1200" dirty="0" smtClean="0">
                <a:solidFill>
                  <a:schemeClr val="bg1"/>
                </a:solidFill>
              </a:rPr>
              <a:t>Taiteiden ja suunnittelun korkeakouluksi</a:t>
            </a:r>
          </a:p>
          <a:p>
            <a:endParaRPr lang="fi-FI" sz="1200" dirty="0" smtClean="0">
              <a:solidFill>
                <a:srgbClr val="010000"/>
              </a:solidFill>
            </a:endParaRPr>
          </a:p>
          <a:p>
            <a:r>
              <a:rPr lang="fi-FI" sz="1200" dirty="0" smtClean="0">
                <a:solidFill>
                  <a:srgbClr val="010000"/>
                </a:solidFill>
              </a:rPr>
              <a:t>Sadas taiteen tohtori</a:t>
            </a:r>
          </a:p>
          <a:p>
            <a:endParaRPr lang="fi-FI" sz="1400" dirty="0" smtClean="0">
              <a:solidFill>
                <a:srgbClr val="010000"/>
              </a:solidFill>
            </a:endParaRPr>
          </a:p>
          <a:p>
            <a:pPr algn="ctr" eaLnBrk="1" hangingPunct="1"/>
            <a:endParaRPr lang="fi-FI" sz="1400" i="1" dirty="0">
              <a:solidFill>
                <a:srgbClr val="010000"/>
              </a:solidFill>
              <a:latin typeface="Georgia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59317" y="1243012"/>
            <a:ext cx="8192683" cy="1588"/>
          </a:xfrm>
          <a:prstGeom prst="straightConnector1">
            <a:avLst/>
          </a:prstGeom>
          <a:ln w="25400">
            <a:solidFill>
              <a:srgbClr val="01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F2194C7-FC65-A549-BB43-D08A69BC957B}" type="datetime1">
              <a:rPr lang="fi-FI"/>
              <a:pPr>
                <a:defRPr/>
              </a:pPr>
              <a:t>1.12.2014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2A262-73F1-9942-AAD6-914D3B8C29C9}" type="slidenum">
              <a:rPr lang="fi-FI"/>
              <a:pPr>
                <a:defRPr/>
              </a:pPr>
              <a:t>8</a:t>
            </a:fld>
            <a:endParaRPr lang="fi-FI"/>
          </a:p>
        </p:txBody>
      </p:sp>
      <p:sp>
        <p:nvSpPr>
          <p:cNvPr id="40964" name="Text Placeholder 2"/>
          <p:cNvSpPr>
            <a:spLocks noGrp="1"/>
          </p:cNvSpPr>
          <p:nvPr>
            <p:ph sz="quarter" idx="14"/>
          </p:nvPr>
        </p:nvSpPr>
        <p:spPr bwMode="auto">
          <a:xfrm>
            <a:off x="540001" y="1246651"/>
            <a:ext cx="8019799" cy="29595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b="0" dirty="0" smtClean="0">
                <a:cs typeface="Arial" charset="0"/>
              </a:rPr>
              <a:t>Olemme </a:t>
            </a:r>
            <a:r>
              <a:rPr lang="fi-FI" dirty="0" smtClean="0">
                <a:cs typeface="Arial" charset="0"/>
              </a:rPr>
              <a:t>arkkitehtuurin</a:t>
            </a:r>
            <a:r>
              <a:rPr lang="fi-FI" dirty="0">
                <a:cs typeface="Arial" charset="0"/>
              </a:rPr>
              <a:t>, </a:t>
            </a:r>
            <a:r>
              <a:rPr lang="fi-FI" dirty="0" smtClean="0">
                <a:cs typeface="Arial" charset="0"/>
              </a:rPr>
              <a:t>elokuvan, median, muotoilun </a:t>
            </a:r>
            <a:r>
              <a:rPr lang="fi-FI" b="0" dirty="0" smtClean="0">
                <a:cs typeface="Arial" charset="0"/>
              </a:rPr>
              <a:t>ja</a:t>
            </a:r>
            <a:r>
              <a:rPr lang="fi-FI" dirty="0" smtClean="0">
                <a:cs typeface="Arial" charset="0"/>
              </a:rPr>
              <a:t> </a:t>
            </a:r>
            <a:r>
              <a:rPr lang="fi-FI" dirty="0">
                <a:cs typeface="Arial" charset="0"/>
              </a:rPr>
              <a:t>taiteen </a:t>
            </a:r>
            <a:r>
              <a:rPr lang="fi-FI" b="0" dirty="0" smtClean="0">
                <a:cs typeface="Arial" charset="0"/>
              </a:rPr>
              <a:t>kokonaisuus, joka t</a:t>
            </a:r>
            <a:r>
              <a:rPr lang="fi-FI" b="0" dirty="0" smtClean="0"/>
              <a:t>uo </a:t>
            </a:r>
            <a:r>
              <a:rPr lang="fi-FI" b="0" dirty="0"/>
              <a:t>tieteellisen ajattelun rinnalle </a:t>
            </a:r>
            <a:r>
              <a:rPr lang="fi-FI" b="0" dirty="0" smtClean="0"/>
              <a:t>kokemuspohjaisen </a:t>
            </a:r>
            <a:r>
              <a:rPr lang="fi-FI" dirty="0"/>
              <a:t>taiteellisen suunnittelun ja tutkimuksen</a:t>
            </a:r>
            <a:r>
              <a:rPr lang="fi-FI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dirty="0">
                <a:cs typeface="Arial" charset="0"/>
              </a:rPr>
              <a:t>Ihmislähtöisyys </a:t>
            </a:r>
            <a:r>
              <a:rPr lang="fi-FI" b="0" dirty="0">
                <a:cs typeface="Arial" charset="0"/>
              </a:rPr>
              <a:t>on kaiken opetuksen ja tutkimuksen kulmakivi</a:t>
            </a:r>
            <a:r>
              <a:rPr lang="fi-FI" b="0" dirty="0" smtClean="0">
                <a:cs typeface="Arial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b="0" dirty="0">
                <a:cs typeface="Arial" charset="0"/>
              </a:rPr>
              <a:t>Painotamme </a:t>
            </a:r>
            <a:r>
              <a:rPr lang="fi-FI" dirty="0">
                <a:cs typeface="Arial" charset="0"/>
              </a:rPr>
              <a:t>käytännöllisyyttä </a:t>
            </a:r>
            <a:r>
              <a:rPr lang="fi-FI" b="0" dirty="0">
                <a:cs typeface="Arial" charset="0"/>
              </a:rPr>
              <a:t>ja </a:t>
            </a:r>
            <a:r>
              <a:rPr lang="fi-FI" dirty="0">
                <a:cs typeface="Arial" charset="0"/>
              </a:rPr>
              <a:t>hyvää muotoilua</a:t>
            </a:r>
            <a:r>
              <a:rPr lang="fi-FI" b="0" dirty="0">
                <a:cs typeface="Arial" charset="0"/>
              </a:rPr>
              <a:t>, </a:t>
            </a:r>
            <a:br>
              <a:rPr lang="fi-FI" b="0" dirty="0">
                <a:cs typeface="Arial" charset="0"/>
              </a:rPr>
            </a:br>
            <a:r>
              <a:rPr lang="fi-FI" b="0" dirty="0" smtClean="0">
                <a:cs typeface="Arial" charset="0"/>
              </a:rPr>
              <a:t>joiden avulla luodaan </a:t>
            </a:r>
            <a:r>
              <a:rPr lang="fi-FI" b="0" dirty="0">
                <a:cs typeface="Arial" charset="0"/>
              </a:rPr>
              <a:t>entistä </a:t>
            </a:r>
            <a:r>
              <a:rPr lang="fi-FI" dirty="0">
                <a:cs typeface="Arial" charset="0"/>
              </a:rPr>
              <a:t>parempia ja </a:t>
            </a:r>
            <a:r>
              <a:rPr lang="fi-FI" dirty="0" smtClean="0">
                <a:cs typeface="Arial" charset="0"/>
              </a:rPr>
              <a:t>vastuullisempia elinympäristöjä</a:t>
            </a:r>
            <a:r>
              <a:rPr lang="fi-FI" b="0" dirty="0" smtClean="0">
                <a:cs typeface="Arial" charset="0"/>
              </a:rPr>
              <a:t>.</a:t>
            </a:r>
            <a:endParaRPr lang="fi-FI" b="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Toimintamme perusta </a:t>
            </a:r>
            <a:endParaRPr lang="fi-FI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540001" y="3294776"/>
            <a:ext cx="5022599" cy="10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Jatkamme edeltäjiemme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luomaa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kansainvälisesti tunnettua 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osaamista ja olemme vahva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ja </a:t>
            </a: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</a:rPr>
              <a:t>aktiivinen kansainvälinen toimija.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46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Osaajiamme 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5"/>
          </p:nvPr>
        </p:nvSpPr>
        <p:spPr>
          <a:xfrm>
            <a:off x="4940300" y="6111875"/>
            <a:ext cx="3619500" cy="185738"/>
          </a:xfrm>
        </p:spPr>
        <p:txBody>
          <a:bodyPr/>
          <a:lstStyle/>
          <a:p>
            <a:fld id="{EF2194C7-FC65-A549-BB43-D08A69BC957B}" type="datetime1">
              <a:rPr lang="fi-FI"/>
              <a:pPr/>
              <a:t>1.12.2014</a:t>
            </a:fld>
            <a:endParaRPr lang="fi-FI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4940300" y="6297613"/>
            <a:ext cx="3619500" cy="161925"/>
          </a:xfrm>
        </p:spPr>
        <p:txBody>
          <a:bodyPr/>
          <a:lstStyle/>
          <a:p>
            <a:fld id="{C762A262-73F1-9942-AAD6-914D3B8C29C9}" type="slidenum">
              <a:rPr lang="fi-FI"/>
              <a:pPr/>
              <a:t>9</a:t>
            </a:fld>
            <a:endParaRPr lang="fi-FI"/>
          </a:p>
        </p:txBody>
      </p:sp>
      <p:pic>
        <p:nvPicPr>
          <p:cNvPr id="29" name="Picture 8" descr="http://t1.gstatic.com/images?q=tbn:ANd9GcRCcdmihWkGe3F2mkeDgusk3OaVEa35KFJ8dwXFxIodum7GRLRf"/>
          <p:cNvPicPr>
            <a:picLocks noChangeAspect="1" noChangeArrowheads="1"/>
          </p:cNvPicPr>
          <p:nvPr/>
        </p:nvPicPr>
        <p:blipFill>
          <a:blip r:embed="rId3"/>
          <a:srcRect l="41270" t="15625" r="23566" b="5668"/>
          <a:stretch>
            <a:fillRect/>
          </a:stretch>
        </p:blipFill>
        <p:spPr bwMode="auto">
          <a:xfrm>
            <a:off x="5905500" y="1145326"/>
            <a:ext cx="1219200" cy="3679367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34" name="TextBox 3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05500" y="4824693"/>
            <a:ext cx="1219200" cy="842437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smtClean="0">
                <a:solidFill>
                  <a:prstClr val="white"/>
                </a:solidFill>
              </a:rPr>
              <a:t>Nora Sternfeld</a:t>
            </a:r>
          </a:p>
          <a:p>
            <a:pPr eaLnBrk="1" hangingPunct="1"/>
            <a:r>
              <a:rPr lang="fi-FI" sz="1200" i="1" dirty="0" smtClean="0">
                <a:solidFill>
                  <a:prstClr val="white"/>
                </a:solidFill>
                <a:latin typeface="Georgia" pitchFamily="18" charset="0"/>
              </a:rPr>
              <a:t>taide</a:t>
            </a:r>
            <a:endParaRPr lang="fi-FI" sz="1200" i="1" dirty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32" name="Picture 10" descr="http://arts.aalto.fi/fi/current/news/parantainenjyrki_01.jpg"/>
          <p:cNvPicPr>
            <a:picLocks noChangeAspect="1" noChangeArrowheads="1"/>
          </p:cNvPicPr>
          <p:nvPr/>
        </p:nvPicPr>
        <p:blipFill>
          <a:blip r:embed="rId4"/>
          <a:srcRect l="29112" t="1105" r="22337" b="3915"/>
          <a:stretch>
            <a:fillRect/>
          </a:stretch>
        </p:blipFill>
        <p:spPr bwMode="auto">
          <a:xfrm>
            <a:off x="3110692" y="1145326"/>
            <a:ext cx="1270808" cy="3679367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35" name="TextBox 3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110692" y="4824693"/>
            <a:ext cx="1270808" cy="842437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smtClean="0">
                <a:solidFill>
                  <a:prstClr val="white"/>
                </a:solidFill>
              </a:rPr>
              <a:t>Perttu Hämäläinen</a:t>
            </a:r>
          </a:p>
          <a:p>
            <a:pPr eaLnBrk="1" hangingPunct="1"/>
            <a:r>
              <a:rPr lang="fi-FI" sz="1200" i="1" smtClean="0">
                <a:solidFill>
                  <a:prstClr val="white"/>
                </a:solidFill>
                <a:latin typeface="Georgia" pitchFamily="18" charset="0"/>
              </a:rPr>
              <a:t>media</a:t>
            </a:r>
            <a:endParaRPr lang="fi-FI" sz="1200" i="1" dirty="0" smtClean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25" name="Picture 2" descr="http://hs10.snstatic.fi/webkuva/oletus/560/1305610752468?ts=177"/>
          <p:cNvPicPr>
            <a:picLocks noChangeAspect="1" noChangeArrowheads="1"/>
          </p:cNvPicPr>
          <p:nvPr/>
        </p:nvPicPr>
        <p:blipFill>
          <a:blip r:embed="rId5"/>
          <a:srcRect l="39471" t="4188" r="40274" b="24910"/>
          <a:stretch>
            <a:fillRect/>
          </a:stretch>
        </p:blipFill>
        <p:spPr bwMode="auto">
          <a:xfrm>
            <a:off x="7150100" y="1136382"/>
            <a:ext cx="1475500" cy="387384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36" name="TextBox 3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150100" y="4824693"/>
            <a:ext cx="1475500" cy="842437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smtClean="0">
                <a:solidFill>
                  <a:schemeClr val="bg1"/>
                </a:solidFill>
              </a:rPr>
              <a:t>Aleksi Bardy</a:t>
            </a:r>
          </a:p>
          <a:p>
            <a:pPr eaLnBrk="1" hangingPunct="1"/>
            <a:r>
              <a:rPr lang="fi-FI" sz="1200" i="1" smtClean="0">
                <a:solidFill>
                  <a:schemeClr val="bg1"/>
                </a:solidFill>
                <a:latin typeface="Georgia" pitchFamily="18" charset="0"/>
              </a:rPr>
              <a:t>elokuva</a:t>
            </a:r>
            <a:endParaRPr lang="fi-FI" sz="1200" i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eaLnBrk="1" hangingPunct="1"/>
            <a:endParaRPr lang="fi-FI" sz="1200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4" name="Picture 4" descr="http://eng.aalto.fi/fi/midcom-serveattachmentguid-1e121c971ac1bda21c911e18cf67966518fd241d241/antti_ahlava_092011_by_mikko_raskinen_486x168_mg9979.jpg"/>
          <p:cNvPicPr>
            <a:picLocks noChangeAspect="1" noChangeArrowheads="1"/>
          </p:cNvPicPr>
          <p:nvPr/>
        </p:nvPicPr>
        <p:blipFill>
          <a:blip r:embed="rId6"/>
          <a:srcRect l="26727" t="223" r="32045" b="19608"/>
          <a:stretch>
            <a:fillRect/>
          </a:stretch>
        </p:blipFill>
        <p:spPr bwMode="auto">
          <a:xfrm>
            <a:off x="1891492" y="1145326"/>
            <a:ext cx="1193800" cy="3679367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41" name="TextBox 4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891492" y="4824693"/>
            <a:ext cx="1193800" cy="842438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 smtClean="0">
                <a:solidFill>
                  <a:prstClr val="white"/>
                </a:solidFill>
              </a:rPr>
              <a:t>Pekka Heikkinen</a:t>
            </a:r>
          </a:p>
          <a:p>
            <a:pPr eaLnBrk="1" hangingPunct="1"/>
            <a:r>
              <a:rPr lang="en-US" sz="1200" i="1" dirty="0" err="1" smtClean="0">
                <a:solidFill>
                  <a:prstClr val="white"/>
                </a:solidFill>
                <a:latin typeface="Georgia" pitchFamily="18" charset="0"/>
              </a:rPr>
              <a:t>arkkitehtuuri</a:t>
            </a:r>
            <a:endParaRPr lang="fi-FI" sz="1200" i="1" dirty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28" name="Picture 6" descr="http://www.testiviesti.fi/design/saas_200709/saas_200709_05_160.jpg"/>
          <p:cNvPicPr>
            <a:picLocks noChangeAspect="1" noChangeArrowheads="1"/>
          </p:cNvPicPr>
          <p:nvPr/>
        </p:nvPicPr>
        <p:blipFill>
          <a:blip r:embed="rId7"/>
          <a:srcRect l="29928" t="16421" r="25804" b="5044"/>
          <a:stretch>
            <a:fillRect/>
          </a:stretch>
        </p:blipFill>
        <p:spPr bwMode="auto">
          <a:xfrm>
            <a:off x="483472" y="1145326"/>
            <a:ext cx="1382620" cy="367936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83472" y="4824693"/>
            <a:ext cx="1382620" cy="842437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smtClean="0">
                <a:solidFill>
                  <a:prstClr val="white"/>
                </a:solidFill>
              </a:rPr>
              <a:t>Tuuli Mattelmäki</a:t>
            </a:r>
          </a:p>
          <a:p>
            <a:pPr eaLnBrk="1" hangingPunct="1"/>
            <a:r>
              <a:rPr lang="fi-FI" sz="1200" i="1" dirty="0" smtClean="0">
                <a:solidFill>
                  <a:prstClr val="white"/>
                </a:solidFill>
                <a:latin typeface="Georgia" pitchFamily="18" charset="0"/>
              </a:rPr>
              <a:t>muotoilu</a:t>
            </a:r>
          </a:p>
          <a:p>
            <a:pPr eaLnBrk="1" hangingPunct="1"/>
            <a:endParaRPr lang="fi-FI" sz="1200" i="1" dirty="0">
              <a:solidFill>
                <a:prstClr val="white"/>
              </a:solidFill>
              <a:latin typeface="Georgia" pitchFamily="18" charset="0"/>
            </a:endParaRPr>
          </a:p>
        </p:txBody>
      </p:sp>
      <p:pic>
        <p:nvPicPr>
          <p:cNvPr id="23" name="Picture 2" descr="http://www.taik.fi/gallery_images/3thumb_1227516282_Helena_Hyvonen_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r="23353"/>
          <a:stretch>
            <a:fillRect/>
          </a:stretch>
        </p:blipFill>
        <p:spPr bwMode="auto">
          <a:xfrm>
            <a:off x="4406900" y="1143905"/>
            <a:ext cx="1473200" cy="3866316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44" name="TextBox 4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406900" y="4824693"/>
            <a:ext cx="1473200" cy="842437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xtLst/>
        </p:spPr>
        <p:txBody>
          <a:bodyPr wrap="square" lIns="72000" tIns="7200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z="1200" b="1" smtClean="0">
                <a:solidFill>
                  <a:prstClr val="white"/>
                </a:solidFill>
              </a:rPr>
              <a:t>Helena Hyvönen</a:t>
            </a:r>
            <a:r>
              <a:rPr lang="fi-FI" sz="1200" smtClean="0">
                <a:solidFill>
                  <a:prstClr val="white"/>
                </a:solidFill>
              </a:rPr>
              <a:t/>
            </a:r>
            <a:br>
              <a:rPr lang="fi-FI" sz="1200" smtClean="0">
                <a:solidFill>
                  <a:prstClr val="white"/>
                </a:solidFill>
              </a:rPr>
            </a:br>
            <a:r>
              <a:rPr lang="fi-FI" sz="1200" smtClean="0">
                <a:solidFill>
                  <a:prstClr val="white"/>
                </a:solidFill>
              </a:rPr>
              <a:t>Dekaani</a:t>
            </a:r>
            <a:br>
              <a:rPr lang="fi-FI" sz="1200" smtClean="0">
                <a:solidFill>
                  <a:prstClr val="white"/>
                </a:solidFill>
              </a:rPr>
            </a:br>
            <a:r>
              <a:rPr lang="fi-FI" sz="1200" i="1" smtClean="0">
                <a:solidFill>
                  <a:prstClr val="white"/>
                </a:solidFill>
                <a:latin typeface="Georgia" pitchFamily="18" charset="0"/>
              </a:rPr>
              <a:t>muotoilu</a:t>
            </a:r>
            <a:endParaRPr lang="fi-FI" sz="12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467" y="685804"/>
            <a:ext cx="3410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smtClean="0"/>
              <a:t>Kuvat: </a:t>
            </a:r>
            <a:br>
              <a:rPr lang="en-US" sz="900" smtClean="0"/>
            </a:br>
            <a:r>
              <a:rPr lang="en-US" sz="900" smtClean="0"/>
              <a:t>Anne Kinnunen, Leena Ylä-Lyly, Liisa Valonen</a:t>
            </a:r>
            <a:endParaRPr lang="en-US" sz="900" b="1"/>
          </a:p>
        </p:txBody>
      </p:sp>
    </p:spTree>
    <p:extLst>
      <p:ext uri="{BB962C8B-B14F-4D97-AF65-F5344CB8AC3E}">
        <p14:creationId xmlns:p14="http://schemas.microsoft.com/office/powerpoint/2010/main" val="2634286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lto_ARTS_121031">
  <a:themeElements>
    <a:clrScheme name="ARTS">
      <a:dk1>
        <a:srgbClr val="FFA300"/>
      </a:dk1>
      <a:lt1>
        <a:sysClr val="window" lastClr="FFFFFF"/>
      </a:lt1>
      <a:dk2>
        <a:srgbClr val="1F497D"/>
      </a:dk2>
      <a:lt2>
        <a:srgbClr val="928B81"/>
      </a:lt2>
      <a:accent1>
        <a:srgbClr val="FFA300"/>
      </a:accent1>
      <a:accent2>
        <a:srgbClr val="EF3340"/>
      </a:accent2>
      <a:accent3>
        <a:srgbClr val="005EB8"/>
      </a:accent3>
      <a:accent4>
        <a:srgbClr val="00965E"/>
      </a:accent4>
      <a:accent5>
        <a:srgbClr val="7D55C7"/>
      </a:accent5>
      <a:accent6>
        <a:srgbClr val="FF671F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26947</TotalTime>
  <Words>1082</Words>
  <Application>Microsoft Office PowerPoint</Application>
  <PresentationFormat>On-screen Show (4:3)</PresentationFormat>
  <Paragraphs>316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ＭＳ Ｐゴシック</vt:lpstr>
      <vt:lpstr>ＭＳ Ｐゴシック</vt:lpstr>
      <vt:lpstr>Arial</vt:lpstr>
      <vt:lpstr>Arial (Body)</vt:lpstr>
      <vt:lpstr>Calibri</vt:lpstr>
      <vt:lpstr>Courier New</vt:lpstr>
      <vt:lpstr>Georgia</vt:lpstr>
      <vt:lpstr>Lucida Grande</vt:lpstr>
      <vt:lpstr>Symbol</vt:lpstr>
      <vt:lpstr>ヒラギノ角ゴ Pro W3</vt:lpstr>
      <vt:lpstr>Aalto_ARTS_121031</vt:lpstr>
      <vt:lpstr>Maailma  uusin silmin.  </vt:lpstr>
      <vt:lpstr>Kolme johtavaa yliopistoa Aalto-yliopistoksi 2010 </vt:lpstr>
      <vt:lpstr>Aalto-yliopisto edustaa  monimuotoisuutta ja toisin tekemistä</vt:lpstr>
      <vt:lpstr>Kohti parempaa  maailmaa</vt:lpstr>
      <vt:lpstr>PowerPoint Presentation</vt:lpstr>
      <vt:lpstr> Taiteiden  ja suunnittelun korkeakoulu</vt:lpstr>
      <vt:lpstr>Virstanpylväät</vt:lpstr>
      <vt:lpstr>Toimintamme perusta </vt:lpstr>
      <vt:lpstr>Osaajiamme  </vt:lpstr>
      <vt:lpstr>Tavoitteemme </vt:lpstr>
      <vt:lpstr>Tuloksiamme </vt:lpstr>
      <vt:lpstr>Alumnejamme </vt:lpstr>
      <vt:lpstr>Kampukset </vt:lpstr>
      <vt:lpstr>Laitokset ja koulutusohjelmat </vt:lpstr>
      <vt:lpstr>Taiteiden ja suunnittelun  korkeakoulu</vt:lpstr>
      <vt:lpstr>Vahvuutena monialainen koulutustarjonta</vt:lpstr>
      <vt:lpstr>Tutkinnot  </vt:lpstr>
      <vt:lpstr>Muotoilu </vt:lpstr>
      <vt:lpstr>Arkkitehtuuri</vt:lpstr>
      <vt:lpstr>Taide </vt:lpstr>
      <vt:lpstr>Media</vt:lpstr>
      <vt:lpstr>Elokuva- ja lavastustaide</vt:lpstr>
      <vt:lpstr> Tutkimus</vt:lpstr>
      <vt:lpstr>Olemme tutkimuksen edelläkävijä</vt:lpstr>
      <vt:lpstr>Keskeisiä tutkimusalueitamme</vt:lpstr>
      <vt:lpstr>Erityistä tutkimuksen saralla</vt:lpstr>
      <vt:lpstr>  Opiskelijaprojekteja  ja palkintoja</vt:lpstr>
      <vt:lpstr>Digitaalinen aikamatka Pariisin 1900 maailmannäyttelyyn</vt:lpstr>
      <vt:lpstr>Eläimet kyläilevät kaupungissa</vt:lpstr>
      <vt:lpstr>Opiskelijoiden voittoja  kansainvälisissä kilpailuissa</vt:lpstr>
      <vt:lpstr>Opiskelijoiden voittoja  kansainvälisissä kilpailuissa</vt:lpstr>
      <vt:lpstr>Opiskelijoiden palkintoja</vt:lpstr>
      <vt:lpstr>Palkintoja henkilökunnalle</vt:lpstr>
      <vt:lpstr>  Highlights </vt:lpstr>
      <vt:lpstr>Sadas taiteen tohtori vuonna 2012</vt:lpstr>
      <vt:lpstr>Aalto Media Factory  </vt:lpstr>
      <vt:lpstr>Aalto ARTS Books books.aalto.fi </vt:lpstr>
      <vt:lpstr>Aalto Artist in Residence</vt:lpstr>
      <vt:lpstr>Maailma  uusin silmin.  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Aalto ARTS</dc:title>
  <dc:creator>TBWA\HELSINKI</dc:creator>
  <cp:lastModifiedBy>Irina Venho</cp:lastModifiedBy>
  <cp:revision>387</cp:revision>
  <cp:lastPrinted>2013-03-08T11:01:17Z</cp:lastPrinted>
  <dcterms:created xsi:type="dcterms:W3CDTF">2013-04-23T07:41:58Z</dcterms:created>
  <dcterms:modified xsi:type="dcterms:W3CDTF">2014-12-01T17:10:17Z</dcterms:modified>
</cp:coreProperties>
</file>